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36"/>
  </p:notesMasterIdLst>
  <p:sldIdLst>
    <p:sldId id="256" r:id="rId3"/>
    <p:sldId id="343" r:id="rId4"/>
    <p:sldId id="323" r:id="rId5"/>
    <p:sldId id="324" r:id="rId6"/>
    <p:sldId id="271" r:id="rId7"/>
    <p:sldId id="262" r:id="rId8"/>
    <p:sldId id="276" r:id="rId9"/>
    <p:sldId id="294" r:id="rId10"/>
    <p:sldId id="277" r:id="rId11"/>
    <p:sldId id="280" r:id="rId12"/>
    <p:sldId id="278" r:id="rId13"/>
    <p:sldId id="293" r:id="rId14"/>
    <p:sldId id="312" r:id="rId15"/>
    <p:sldId id="264" r:id="rId16"/>
    <p:sldId id="275" r:id="rId17"/>
    <p:sldId id="344" r:id="rId18"/>
    <p:sldId id="341" r:id="rId19"/>
    <p:sldId id="338" r:id="rId20"/>
    <p:sldId id="342" r:id="rId21"/>
    <p:sldId id="340" r:id="rId22"/>
    <p:sldId id="266" r:id="rId23"/>
    <p:sldId id="333" r:id="rId24"/>
    <p:sldId id="334" r:id="rId25"/>
    <p:sldId id="316" r:id="rId26"/>
    <p:sldId id="309" r:id="rId27"/>
    <p:sldId id="267" r:id="rId28"/>
    <p:sldId id="289" r:id="rId29"/>
    <p:sldId id="337" r:id="rId30"/>
    <p:sldId id="296" r:id="rId31"/>
    <p:sldId id="268" r:id="rId32"/>
    <p:sldId id="331" r:id="rId33"/>
    <p:sldId id="298" r:id="rId34"/>
    <p:sldId id="290" r:id="rId35"/>
  </p:sldIdLst>
  <p:sldSz cx="12192000" cy="6858000"/>
  <p:notesSz cx="4572000" cy="7315200"/>
  <p:embeddedFontLst>
    <p:embeddedFont>
      <p:font typeface="Consolas" panose="020B0609020204030204" pitchFamily="49" charset="0"/>
      <p:regular r:id="rId37"/>
      <p:bold r:id="rId38"/>
      <p:italic r:id="rId39"/>
      <p:boldItalic r:id="rId40"/>
    </p:embeddedFont>
    <p:embeddedFont>
      <p:font typeface="jf open 粉圓 1.1" panose="020F0500000000000000" pitchFamily="34" charset="-120"/>
      <p:regular r:id="rId41"/>
    </p:embeddedFont>
    <p:embeddedFont>
      <p:font typeface="jf open 粉圓 2.0" panose="020B0000000000000000" pitchFamily="34" charset="-120"/>
      <p:regular r:id="rId42"/>
    </p:embeddedFont>
    <p:embeddedFont>
      <p:font typeface="Noto Sans" panose="020B0502040504020204" pitchFamily="34" charset="0"/>
      <p:regular r:id="rId43"/>
      <p:bold r:id="rId44"/>
      <p:italic r:id="rId45"/>
      <p:boldItalic r:id="rId46"/>
    </p:embeddedFont>
  </p:embeddedFontLst>
  <p:custDataLst>
    <p:tags r:id="rId47"/>
  </p:custData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343"/>
            <p14:sldId id="323"/>
            <p14:sldId id="324"/>
            <p14:sldId id="271"/>
            <p14:sldId id="262"/>
            <p14:sldId id="276"/>
            <p14:sldId id="294"/>
            <p14:sldId id="277"/>
            <p14:sldId id="280"/>
            <p14:sldId id="278"/>
            <p14:sldId id="293"/>
            <p14:sldId id="312"/>
            <p14:sldId id="264"/>
            <p14:sldId id="275"/>
            <p14:sldId id="344"/>
            <p14:sldId id="341"/>
            <p14:sldId id="338"/>
            <p14:sldId id="342"/>
            <p14:sldId id="340"/>
            <p14:sldId id="266"/>
            <p14:sldId id="333"/>
            <p14:sldId id="334"/>
            <p14:sldId id="316"/>
            <p14:sldId id="309"/>
            <p14:sldId id="267"/>
            <p14:sldId id="289"/>
            <p14:sldId id="337"/>
            <p14:sldId id="296"/>
            <p14:sldId id="268"/>
            <p14:sldId id="331"/>
            <p14:sldId id="29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BFA"/>
    <a:srgbClr val="FFFFFF"/>
    <a:srgbClr val="FAEEE2"/>
    <a:srgbClr val="FF6268"/>
    <a:srgbClr val="F5F5F5"/>
    <a:srgbClr val="2D6DA9"/>
    <a:srgbClr val="1E1E1E"/>
    <a:srgbClr val="000000"/>
    <a:srgbClr val="9D1EAD"/>
    <a:srgbClr val="E2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61037" autoAdjust="0"/>
  </p:normalViewPr>
  <p:slideViewPr>
    <p:cSldViewPr snapToGrid="0">
      <p:cViewPr varScale="1">
        <p:scale>
          <a:sx n="49" d="100"/>
          <a:sy n="49" d="100"/>
        </p:scale>
        <p:origin x="1622" y="58"/>
      </p:cViewPr>
      <p:guideLst/>
    </p:cSldViewPr>
  </p:slideViewPr>
  <p:outlineViewPr>
    <p:cViewPr>
      <p:scale>
        <a:sx n="33" d="100"/>
        <a:sy n="33" d="100"/>
      </p:scale>
      <p:origin x="0" y="-134"/>
    </p:cViewPr>
  </p:outlineViewPr>
  <p:notesTextViewPr>
    <p:cViewPr>
      <p:scale>
        <a:sx n="1" d="1"/>
        <a:sy n="1" d="1"/>
      </p:scale>
      <p:origin x="0" y="0"/>
    </p:cViewPr>
  </p:notesTextViewPr>
  <p:notesViewPr>
    <p:cSldViewPr snapToGrid="0" showGuides="1">
      <p:cViewPr varScale="1">
        <p:scale>
          <a:sx n="77" d="100"/>
          <a:sy n="77" d="100"/>
        </p:scale>
        <p:origin x="2938"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投影片影像版面配置區 3"/>
          <p:cNvSpPr>
            <a:spLocks noGrp="1" noRot="1" noChangeAspect="1"/>
          </p:cNvSpPr>
          <p:nvPr>
            <p:ph type="sldImg" idx="2"/>
          </p:nvPr>
        </p:nvSpPr>
        <p:spPr>
          <a:xfrm>
            <a:off x="268357" y="621275"/>
            <a:ext cx="4035286" cy="2270032"/>
          </a:xfrm>
          <a:prstGeom prst="rect">
            <a:avLst/>
          </a:prstGeom>
          <a:noFill/>
          <a:ln w="12700">
            <a:solidFill>
              <a:prstClr val="black"/>
            </a:solidFill>
          </a:ln>
        </p:spPr>
        <p:txBody>
          <a:bodyPr vert="horz" lIns="67899" tIns="33950" rIns="67899" bIns="33950" rtlCol="0" anchor="ctr"/>
          <a:lstStyle/>
          <a:p>
            <a:endParaRPr lang="zh-TW" altLang="en-US"/>
          </a:p>
        </p:txBody>
      </p:sp>
      <p:sp>
        <p:nvSpPr>
          <p:cNvPr id="5" name="備忘稿版面配置區 4"/>
          <p:cNvSpPr>
            <a:spLocks noGrp="1"/>
          </p:cNvSpPr>
          <p:nvPr>
            <p:ph type="body" sz="quarter" idx="3"/>
          </p:nvPr>
        </p:nvSpPr>
        <p:spPr>
          <a:xfrm>
            <a:off x="457201" y="3250096"/>
            <a:ext cx="3657600" cy="3727174"/>
          </a:xfrm>
          <a:prstGeom prst="rect">
            <a:avLst/>
          </a:prstGeom>
        </p:spPr>
        <p:txBody>
          <a:bodyPr vert="horz" lIns="67899" tIns="33950" rIns="67899" bIns="33950" rtlCol="0"/>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75000"/>
            <a:lumOff val="25000"/>
          </a:schemeClr>
        </a:solidFill>
        <a:latin typeface="+mn-lt"/>
        <a:ea typeface="+mn-ea"/>
        <a:cs typeface="+mn-cs"/>
      </a:defRPr>
    </a:lvl1pPr>
    <a:lvl2pPr marL="457200" algn="l" defTabSz="914400" rtl="0" eaLnBrk="1" latinLnBrk="0" hangingPunct="1">
      <a:defRPr sz="1200" kern="1200">
        <a:solidFill>
          <a:schemeClr val="tx1">
            <a:lumMod val="75000"/>
            <a:lumOff val="25000"/>
          </a:schemeClr>
        </a:solidFill>
        <a:latin typeface="+mn-lt"/>
        <a:ea typeface="+mn-ea"/>
        <a:cs typeface="+mn-cs"/>
      </a:defRPr>
    </a:lvl2pPr>
    <a:lvl3pPr marL="914400" algn="l" defTabSz="914400" rtl="0" eaLnBrk="1" latinLnBrk="0" hangingPunct="1">
      <a:defRPr sz="1200" kern="1200">
        <a:solidFill>
          <a:schemeClr val="tx1">
            <a:lumMod val="75000"/>
            <a:lumOff val="25000"/>
          </a:schemeClr>
        </a:solidFill>
        <a:latin typeface="+mn-lt"/>
        <a:ea typeface="+mn-ea"/>
        <a:cs typeface="+mn-cs"/>
      </a:defRPr>
    </a:lvl3pPr>
    <a:lvl4pPr marL="1371600" algn="l" defTabSz="914400" rtl="0" eaLnBrk="1" latinLnBrk="0" hangingPunct="1">
      <a:defRPr sz="1200" kern="1200">
        <a:solidFill>
          <a:schemeClr val="tx1">
            <a:lumMod val="75000"/>
            <a:lumOff val="25000"/>
          </a:schemeClr>
        </a:solidFill>
        <a:latin typeface="+mn-lt"/>
        <a:ea typeface="+mn-ea"/>
        <a:cs typeface="+mn-cs"/>
      </a:defRPr>
    </a:lvl4pPr>
    <a:lvl5pPr marL="1828800" algn="l" defTabSz="914400" rtl="0" eaLnBrk="1" latinLnBrk="0" hangingPunct="1">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05" userDrawn="1">
          <p15:clr>
            <a:srgbClr val="F26B43"/>
          </p15:clr>
        </p15:guide>
        <p15:guide id="2" pos="144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大家好，我們是倍而兔募資平台的開發團隊，我是今天的主講人 </a:t>
            </a:r>
            <a:r>
              <a:rPr lang="en-US" altLang="zh-TW" dirty="0"/>
              <a:t>Anne</a:t>
            </a:r>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a:t>
            </a:fld>
            <a:endParaRPr lang="zh-TW" altLang="en-US"/>
          </a:p>
        </p:txBody>
      </p:sp>
    </p:spTree>
    <p:extLst>
      <p:ext uri="{BB962C8B-B14F-4D97-AF65-F5344CB8AC3E}">
        <p14:creationId xmlns:p14="http://schemas.microsoft.com/office/powerpoint/2010/main" val="970074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再來，我們依據網站架構進行了線稿圖的繪製，這是一種構想我們的網站及頁面所需元素的排列和互動關係的呈現的方式。</a:t>
            </a:r>
            <a:br>
              <a:rPr lang="en-US" altLang="zh-TW" dirty="0"/>
            </a:br>
            <a:r>
              <a:rPr lang="zh-TW" altLang="en-US" dirty="0"/>
              <a:t>總計有 </a:t>
            </a:r>
            <a:r>
              <a:rPr lang="en-US" altLang="zh-TW" dirty="0"/>
              <a:t>40 </a:t>
            </a:r>
            <a:r>
              <a:rPr lang="zh-TW" altLang="en-US" dirty="0"/>
              <a:t>個頁面呢</a:t>
            </a:r>
            <a:r>
              <a:rPr lang="en-US" altLang="zh-TW" dirty="0"/>
              <a:t>~</a:t>
            </a:r>
            <a:br>
              <a:rPr lang="en-US" altLang="zh-TW" dirty="0"/>
            </a:br>
            <a:r>
              <a:rPr lang="zh-TW" altLang="en-US" dirty="0"/>
              <a:t>接著，列出我們理想中的網站元素及風格，像是童趣風，並希望以溫暖、明亮的色系為網站主要基調。將這些準備好後，後續就交棒給設計師進行設計了</a:t>
            </a:r>
            <a:endParaRPr lang="en-US" altLang="zh-TW"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10</a:t>
            </a:fld>
            <a:endParaRPr lang="zh-TW" altLang="en-US"/>
          </a:p>
        </p:txBody>
      </p:sp>
    </p:spTree>
    <p:extLst>
      <p:ext uri="{BB962C8B-B14F-4D97-AF65-F5344CB8AC3E}">
        <p14:creationId xmlns:p14="http://schemas.microsoft.com/office/powerpoint/2010/main" val="1539239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在等待設計師設計的同時，我們開始著手開發</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11</a:t>
            </a:fld>
            <a:endParaRPr lang="zh-TW" altLang="en-US"/>
          </a:p>
        </p:txBody>
      </p:sp>
    </p:spTree>
    <p:extLst>
      <p:ext uri="{BB962C8B-B14F-4D97-AF65-F5344CB8AC3E}">
        <p14:creationId xmlns:p14="http://schemas.microsoft.com/office/powerpoint/2010/main" val="591395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首先是規劃網頁資料的部分，在有了使用者故事之後，我們可以依據這些使用者的行為，去規劃網站的資料架構，並以此來規劃前端與後端溝通時所需的 </a:t>
            </a:r>
            <a:r>
              <a:rPr lang="en-US" altLang="zh-TW" dirty="0" err="1"/>
              <a:t>api</a:t>
            </a:r>
            <a:r>
              <a:rPr lang="en-US" altLang="zh-TW" dirty="0"/>
              <a:t> </a:t>
            </a:r>
            <a:r>
              <a:rPr lang="zh-TW" altLang="en-US" dirty="0"/>
              <a:t>。</a:t>
            </a:r>
            <a:br>
              <a:rPr lang="en-US" altLang="zh-TW" dirty="0"/>
            </a:br>
            <a:r>
              <a:rPr lang="zh-TW" altLang="en-US" dirty="0"/>
              <a:t>整體 </a:t>
            </a:r>
            <a:r>
              <a:rPr lang="en-US" altLang="zh-TW" dirty="0"/>
              <a:t>Api </a:t>
            </a:r>
            <a:r>
              <a:rPr lang="zh-TW" altLang="en-US" dirty="0"/>
              <a:t>高達 </a:t>
            </a:r>
            <a:r>
              <a:rPr lang="en-US" altLang="zh-TW" dirty="0"/>
              <a:t>50</a:t>
            </a:r>
            <a:r>
              <a:rPr lang="zh-TW" altLang="en-US" dirty="0"/>
              <a:t> 支，涵蓋一般使用者、募資專案、提案方、贊助方</a:t>
            </a:r>
            <a:r>
              <a:rPr lang="en-US" altLang="zh-TW" dirty="0"/>
              <a:t>…</a:t>
            </a:r>
            <a:r>
              <a:rPr lang="zh-TW" altLang="en-US" dirty="0"/>
              <a:t>的增改刪查</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在有了</a:t>
            </a:r>
            <a:r>
              <a:rPr lang="en-US" altLang="zh-TW" dirty="0" err="1"/>
              <a:t>api</a:t>
            </a:r>
            <a:r>
              <a:rPr lang="zh-TW" altLang="en-US" dirty="0"/>
              <a:t>規格後，我們結合網站架構規劃出所需要的資料庫格式，</a:t>
            </a:r>
            <a:endParaRPr lang="en-US" altLang="zh-TW" dirty="0"/>
          </a:p>
          <a:p>
            <a:pPr defTabSz="678991">
              <a:defRPr/>
            </a:pPr>
            <a:r>
              <a:rPr lang="zh-TW" altLang="en-US" dirty="0"/>
              <a:t>可以簡化成像這樣一張關係圖，這邊呈現的是各資料表的關聯 </a:t>
            </a:r>
            <a:r>
              <a:rPr lang="en-US" altLang="zh-TW" dirty="0"/>
              <a:t>(</a:t>
            </a:r>
            <a:r>
              <a:rPr lang="zh-TW" altLang="en-US" dirty="0"/>
              <a:t>恩怨情仇</a:t>
            </a:r>
            <a:r>
              <a:rPr lang="en-US" altLang="zh-TW" dirty="0"/>
              <a:t>)</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1437322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接下來是平台功能展示的部分</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14</a:t>
            </a:fld>
            <a:endParaRPr lang="zh-TW" altLang="en-US"/>
          </a:p>
        </p:txBody>
      </p:sp>
    </p:spTree>
    <p:extLst>
      <p:ext uri="{BB962C8B-B14F-4D97-AF65-F5344CB8AC3E}">
        <p14:creationId xmlns:p14="http://schemas.microsoft.com/office/powerpoint/2010/main" val="347457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zh-TW" altLang="en-US" dirty="0">
                <a:latin typeface="+mj-lt"/>
                <a:ea typeface="+mj-ea"/>
                <a:cs typeface="+mj-cs"/>
              </a:rPr>
              <a:t>平台功能展示，</a:t>
            </a:r>
            <a:r>
              <a:rPr lang="zh-TW" altLang="en-US" dirty="0"/>
              <a:t>會分成贊助方及提案方來做 </a:t>
            </a:r>
            <a:r>
              <a:rPr lang="en-US" altLang="zh-TW" dirty="0"/>
              <a:t>demo</a:t>
            </a:r>
            <a:r>
              <a:rPr lang="zh-TW" altLang="en-US" dirty="0"/>
              <a:t> </a:t>
            </a:r>
            <a:r>
              <a:rPr lang="en-US" altLang="zh-TW" dirty="0"/>
              <a:t>…(</a:t>
            </a:r>
            <a:r>
              <a:rPr lang="zh-TW" altLang="en-US" dirty="0"/>
              <a:t>按一下</a:t>
            </a:r>
            <a:r>
              <a:rPr lang="en-US" altLang="zh-TW" dirty="0"/>
              <a:t>)</a:t>
            </a:r>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15</a:t>
            </a:fld>
            <a:endParaRPr lang="zh-TW" altLang="en-US"/>
          </a:p>
        </p:txBody>
      </p:sp>
    </p:spTree>
    <p:extLst>
      <p:ext uri="{BB962C8B-B14F-4D97-AF65-F5344CB8AC3E}">
        <p14:creationId xmlns:p14="http://schemas.microsoft.com/office/powerpoint/2010/main" val="11373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zh-TW" altLang="en-US" dirty="0"/>
              <a:t>其實整體時程蠻短的，在</a:t>
            </a:r>
            <a:r>
              <a:rPr lang="en-US" altLang="zh-TW" dirty="0"/>
              <a:t>3</a:t>
            </a:r>
            <a:r>
              <a:rPr lang="zh-TW" altLang="en-US" dirty="0"/>
              <a:t>個月的期間 </a:t>
            </a:r>
            <a:r>
              <a:rPr lang="en-US" altLang="zh-TW" dirty="0"/>
              <a:t>-</a:t>
            </a:r>
            <a:r>
              <a:rPr lang="zh-TW" altLang="en-US" dirty="0"/>
              <a:t> 從發想、設計到規劃及開發，中間還要扣除平日上班及不定時加班的時間</a:t>
            </a:r>
          </a:p>
          <a:p>
            <a:r>
              <a:rPr lang="zh-TW" altLang="en-US" dirty="0"/>
              <a:t>而在密集開發期，居然有辦法每週開2次小組會議＋1次教練討論，真的不知道時間是怎麼來的，簡而言之就是爆肝的每一天</a:t>
            </a:r>
          </a:p>
          <a:p>
            <a:r>
              <a:rPr lang="zh-TW" altLang="en-US" dirty="0"/>
              <a:t>而在開發及測試階段，會不定時在小組頻道不斷上演的是「欸，為什麼網站突然掛了</a:t>
            </a:r>
            <a:r>
              <a:rPr lang="en-US" altLang="zh-TW" dirty="0"/>
              <a:t>...</a:t>
            </a:r>
            <a:r>
              <a:rPr lang="zh-TW" altLang="en-US" dirty="0"/>
              <a:t>」，「我這邊是正常的啊！」</a:t>
            </a:r>
            <a:endParaRPr lang="en-US" altLang="zh-TW" dirty="0"/>
          </a:p>
          <a:p>
            <a:r>
              <a:rPr lang="zh-TW" altLang="en-US" dirty="0"/>
              <a:t>在經歷了這些後，終於迎來了今天 </a:t>
            </a:r>
            <a:r>
              <a:rPr lang="en-US" altLang="zh-TW" dirty="0"/>
              <a:t>– </a:t>
            </a:r>
            <a:r>
              <a:rPr lang="zh-TW" altLang="en-US" dirty="0"/>
              <a:t>成果發表</a:t>
            </a:r>
          </a:p>
          <a:p>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16</a:t>
            </a:fld>
            <a:endParaRPr lang="zh-TW" altLang="en-US"/>
          </a:p>
        </p:txBody>
      </p:sp>
    </p:spTree>
    <p:extLst>
      <p:ext uri="{BB962C8B-B14F-4D97-AF65-F5344CB8AC3E}">
        <p14:creationId xmlns:p14="http://schemas.microsoft.com/office/powerpoint/2010/main" val="3512373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268288" y="620713"/>
            <a:ext cx="4035425" cy="2270125"/>
          </a:xfrm>
        </p:spPr>
      </p:sp>
      <p:sp>
        <p:nvSpPr>
          <p:cNvPr id="3" name="備忘稿版面配置區 2"/>
          <p:cNvSpPr>
            <a:spLocks noGrp="1"/>
          </p:cNvSpPr>
          <p:nvPr>
            <p:ph type="body" idx="1"/>
          </p:nvPr>
        </p:nvSpPr>
        <p:spPr/>
        <p:txBody>
          <a:bodyPr/>
          <a:lstStyle/>
          <a:p>
            <a:r>
              <a:rPr lang="zh-TW" altLang="en-US" b="0" i="0" dirty="0">
                <a:solidFill>
                  <a:schemeClr val="tx1">
                    <a:lumMod val="75000"/>
                    <a:lumOff val="25000"/>
                  </a:schemeClr>
                </a:solidFill>
                <a:effectLst/>
                <a:latin typeface="gg sans"/>
              </a:rPr>
              <a:t>我們使用了</a:t>
            </a:r>
            <a:r>
              <a:rPr lang="en-US" altLang="zh-TW" b="0" i="0" dirty="0">
                <a:solidFill>
                  <a:schemeClr val="tx1">
                    <a:lumMod val="75000"/>
                    <a:lumOff val="25000"/>
                  </a:schemeClr>
                </a:solidFill>
                <a:effectLst/>
                <a:latin typeface="gg sans"/>
              </a:rPr>
              <a:t>Vue</a:t>
            </a:r>
            <a:r>
              <a:rPr lang="zh-TW" altLang="en-US" b="0" i="0" dirty="0">
                <a:solidFill>
                  <a:schemeClr val="tx1">
                    <a:lumMod val="75000"/>
                    <a:lumOff val="25000"/>
                  </a:schemeClr>
                </a:solidFill>
                <a:effectLst/>
                <a:latin typeface="gg sans"/>
              </a:rPr>
              <a:t>來建立我們的網站的前端，並搭配 </a:t>
            </a:r>
            <a:r>
              <a:rPr lang="en-US" altLang="zh-TW" b="0" i="0" dirty="0" err="1">
                <a:solidFill>
                  <a:schemeClr val="tx1">
                    <a:lumMod val="75000"/>
                    <a:lumOff val="25000"/>
                  </a:schemeClr>
                </a:solidFill>
                <a:effectLst/>
                <a:latin typeface="gg sans"/>
              </a:rPr>
              <a:t>Nuxt</a:t>
            </a:r>
            <a:r>
              <a:rPr lang="en-US" altLang="zh-TW" b="0" i="0" dirty="0">
                <a:solidFill>
                  <a:schemeClr val="tx1">
                    <a:lumMod val="75000"/>
                    <a:lumOff val="25000"/>
                  </a:schemeClr>
                </a:solidFill>
                <a:effectLst/>
                <a:latin typeface="gg sans"/>
              </a:rPr>
              <a:t> </a:t>
            </a:r>
            <a:r>
              <a:rPr lang="zh-TW" altLang="en-US" b="0" i="0" dirty="0">
                <a:solidFill>
                  <a:schemeClr val="tx1">
                    <a:lumMod val="75000"/>
                    <a:lumOff val="25000"/>
                  </a:schemeClr>
                </a:solidFill>
                <a:effectLst/>
                <a:latin typeface="gg sans"/>
              </a:rPr>
              <a:t>來做 </a:t>
            </a:r>
            <a:r>
              <a:rPr lang="en-US" altLang="zh-TW" b="0" i="0" dirty="0">
                <a:solidFill>
                  <a:schemeClr val="tx1">
                    <a:lumMod val="75000"/>
                    <a:lumOff val="25000"/>
                  </a:schemeClr>
                </a:solidFill>
                <a:effectLst/>
                <a:latin typeface="gg sans"/>
              </a:rPr>
              <a:t>SEO </a:t>
            </a:r>
            <a:r>
              <a:rPr lang="zh-TW" altLang="en-US" b="0" i="0" dirty="0">
                <a:solidFill>
                  <a:schemeClr val="tx1">
                    <a:lumMod val="75000"/>
                    <a:lumOff val="25000"/>
                  </a:schemeClr>
                </a:solidFill>
                <a:effectLst/>
                <a:latin typeface="gg sans"/>
              </a:rPr>
              <a:t>的優化，還使用了</a:t>
            </a:r>
            <a:r>
              <a:rPr lang="en-US" altLang="zh-TW" b="0" i="0" dirty="0">
                <a:solidFill>
                  <a:schemeClr val="tx1">
                    <a:lumMod val="75000"/>
                    <a:lumOff val="25000"/>
                  </a:schemeClr>
                </a:solidFill>
                <a:effectLst/>
                <a:latin typeface="gg sans"/>
              </a:rPr>
              <a:t>Tailwind</a:t>
            </a:r>
            <a:r>
              <a:rPr lang="zh-TW" altLang="en-US" b="0" i="0" dirty="0">
                <a:solidFill>
                  <a:schemeClr val="tx1">
                    <a:lumMod val="75000"/>
                    <a:lumOff val="25000"/>
                  </a:schemeClr>
                </a:solidFill>
                <a:effectLst/>
                <a:latin typeface="gg sans"/>
              </a:rPr>
              <a:t>來美化我們的網站。</a:t>
            </a:r>
            <a:endParaRPr lang="en-US" altLang="zh-TW" b="0" i="0" dirty="0">
              <a:solidFill>
                <a:schemeClr val="tx1">
                  <a:lumMod val="75000"/>
                  <a:lumOff val="25000"/>
                </a:schemeClr>
              </a:solidFill>
              <a:effectLst/>
              <a:latin typeface="gg sans"/>
            </a:endParaRPr>
          </a:p>
          <a:p>
            <a:r>
              <a:rPr lang="zh-TW" altLang="en-US" b="0" i="0" dirty="0">
                <a:solidFill>
                  <a:schemeClr val="tx1">
                    <a:lumMod val="75000"/>
                    <a:lumOff val="25000"/>
                  </a:schemeClr>
                </a:solidFill>
                <a:effectLst/>
                <a:latin typeface="gg sans"/>
              </a:rPr>
              <a:t>在後端的部分，我們使用了</a:t>
            </a:r>
            <a:r>
              <a:rPr lang="en-US" altLang="zh-TW" b="0" i="0" dirty="0">
                <a:solidFill>
                  <a:schemeClr val="tx1">
                    <a:lumMod val="75000"/>
                    <a:lumOff val="25000"/>
                  </a:schemeClr>
                </a:solidFill>
                <a:effectLst/>
                <a:latin typeface="gg sans"/>
              </a:rPr>
              <a:t>Node.js</a:t>
            </a:r>
            <a:r>
              <a:rPr lang="zh-TW" altLang="en-US" b="0" i="0" dirty="0">
                <a:solidFill>
                  <a:schemeClr val="tx1">
                    <a:lumMod val="75000"/>
                    <a:lumOff val="25000"/>
                  </a:schemeClr>
                </a:solidFill>
                <a:effectLst/>
                <a:latin typeface="gg sans"/>
              </a:rPr>
              <a:t> 並搭配 </a:t>
            </a:r>
            <a:r>
              <a:rPr lang="en-US" altLang="zh-TW" b="0" i="0" dirty="0">
                <a:solidFill>
                  <a:schemeClr val="tx1">
                    <a:lumMod val="75000"/>
                    <a:lumOff val="25000"/>
                  </a:schemeClr>
                </a:solidFill>
                <a:effectLst/>
                <a:latin typeface="gg sans"/>
              </a:rPr>
              <a:t>Express</a:t>
            </a:r>
            <a:r>
              <a:rPr lang="zh-TW" altLang="en-US" b="0" i="0" dirty="0">
                <a:solidFill>
                  <a:schemeClr val="tx1">
                    <a:lumMod val="75000"/>
                    <a:lumOff val="25000"/>
                  </a:schemeClr>
                </a:solidFill>
                <a:effectLst/>
                <a:latin typeface="gg sans"/>
              </a:rPr>
              <a:t> 來建立我們的網頁伺服器和路由。</a:t>
            </a:r>
            <a:endParaRPr lang="en-US" altLang="zh-TW" b="0" i="0" dirty="0">
              <a:solidFill>
                <a:schemeClr val="tx1">
                  <a:lumMod val="75000"/>
                  <a:lumOff val="25000"/>
                </a:schemeClr>
              </a:solidFill>
              <a:effectLst/>
              <a:latin typeface="gg sans"/>
            </a:endParaRPr>
          </a:p>
          <a:p>
            <a:pPr algn="l" fontAlgn="base">
              <a:buFont typeface="+mj-lt"/>
              <a:buNone/>
            </a:pPr>
            <a:r>
              <a:rPr lang="zh-TW" altLang="en-US" b="0" i="0" dirty="0">
                <a:solidFill>
                  <a:schemeClr val="tx1">
                    <a:lumMod val="75000"/>
                    <a:lumOff val="25000"/>
                  </a:schemeClr>
                </a:solidFill>
                <a:effectLst/>
                <a:latin typeface="gg sans"/>
              </a:rPr>
              <a:t>而</a:t>
            </a:r>
            <a:r>
              <a:rPr lang="zh-TW" altLang="en-US" b="0" i="0" dirty="0">
                <a:solidFill>
                  <a:schemeClr val="tx1">
                    <a:lumMod val="75000"/>
                    <a:lumOff val="25000"/>
                  </a:schemeClr>
                </a:solidFill>
                <a:effectLst/>
                <a:latin typeface="inherit"/>
              </a:rPr>
              <a:t>不論是前端還是後端，都有使用 </a:t>
            </a:r>
            <a:r>
              <a:rPr lang="en-US" altLang="zh-TW" b="0" i="0" dirty="0">
                <a:solidFill>
                  <a:schemeClr val="tx1">
                    <a:lumMod val="75000"/>
                    <a:lumOff val="25000"/>
                  </a:schemeClr>
                </a:solidFill>
                <a:effectLst/>
                <a:latin typeface="inherit"/>
              </a:rPr>
              <a:t>TypeScript </a:t>
            </a:r>
            <a:r>
              <a:rPr lang="zh-TW" altLang="en-US" b="0" i="0" dirty="0">
                <a:solidFill>
                  <a:schemeClr val="tx1">
                    <a:lumMod val="75000"/>
                    <a:lumOff val="25000"/>
                  </a:schemeClr>
                </a:solidFill>
                <a:effectLst/>
                <a:latin typeface="inherit"/>
              </a:rPr>
              <a:t>來開發，</a:t>
            </a:r>
            <a:r>
              <a:rPr lang="en-US" altLang="zh-TW" b="0" i="0" dirty="0">
                <a:solidFill>
                  <a:schemeClr val="tx1">
                    <a:lumMod val="75000"/>
                    <a:lumOff val="25000"/>
                  </a:schemeClr>
                </a:solidFill>
                <a:effectLst/>
                <a:latin typeface="inherit"/>
              </a:rPr>
              <a:t>TypeScript </a:t>
            </a:r>
            <a:r>
              <a:rPr lang="zh-TW" altLang="en-US" b="0" i="0" dirty="0">
                <a:solidFill>
                  <a:schemeClr val="tx1">
                    <a:lumMod val="75000"/>
                    <a:lumOff val="25000"/>
                  </a:schemeClr>
                </a:solidFill>
                <a:effectLst/>
                <a:latin typeface="inherit"/>
              </a:rPr>
              <a:t>的好處是可以預做型別檢查，並且建立更嚴謹的程式碼撰寫風格。</a:t>
            </a:r>
          </a:p>
          <a:p>
            <a:r>
              <a:rPr lang="zh-TW" altLang="en-US" b="0" i="0" dirty="0">
                <a:solidFill>
                  <a:schemeClr val="tx1">
                    <a:lumMod val="75000"/>
                    <a:lumOff val="25000"/>
                  </a:schemeClr>
                </a:solidFill>
                <a:effectLst/>
                <a:latin typeface="gg sans"/>
              </a:rPr>
              <a:t>資料庫的部分則是使用</a:t>
            </a:r>
            <a:r>
              <a:rPr lang="en-US" altLang="zh-TW" b="0" i="0" dirty="0">
                <a:solidFill>
                  <a:schemeClr val="tx1">
                    <a:lumMod val="75000"/>
                    <a:lumOff val="25000"/>
                  </a:schemeClr>
                </a:solidFill>
                <a:effectLst/>
                <a:latin typeface="gg sans"/>
              </a:rPr>
              <a:t>MongoDB</a:t>
            </a:r>
            <a:r>
              <a:rPr lang="zh-TW" altLang="en-US" b="0" i="0" dirty="0">
                <a:solidFill>
                  <a:schemeClr val="tx1">
                    <a:lumMod val="75000"/>
                    <a:lumOff val="25000"/>
                  </a:schemeClr>
                </a:solidFill>
                <a:effectLst/>
                <a:latin typeface="gg sans"/>
              </a:rPr>
              <a:t>這個非關聯式資料庫來儲存和查詢我們網站的資料。</a:t>
            </a:r>
            <a:endParaRPr lang="en-US" altLang="zh-TW" b="0" i="0" dirty="0">
              <a:solidFill>
                <a:schemeClr val="tx1">
                  <a:lumMod val="75000"/>
                  <a:lumOff val="25000"/>
                </a:schemeClr>
              </a:solidFill>
              <a:effectLst/>
              <a:latin typeface="gg sans"/>
            </a:endParaRPr>
          </a:p>
          <a:p>
            <a:pPr defTabSz="678991">
              <a:defRPr/>
            </a:pPr>
            <a:r>
              <a:rPr lang="en-US" altLang="zh-TW" b="0" i="0" dirty="0">
                <a:solidFill>
                  <a:schemeClr val="tx1">
                    <a:lumMod val="75000"/>
                    <a:lumOff val="25000"/>
                  </a:schemeClr>
                </a:solidFill>
                <a:effectLst/>
                <a:latin typeface="gg sans"/>
              </a:rPr>
              <a:t>-</a:t>
            </a:r>
            <a:r>
              <a:rPr lang="zh-TW" altLang="en-US" b="0" i="0" dirty="0">
                <a:solidFill>
                  <a:schemeClr val="tx1">
                    <a:lumMod val="75000"/>
                    <a:lumOff val="25000"/>
                  </a:schemeClr>
                </a:solidFill>
                <a:effectLst/>
                <a:latin typeface="gg sans"/>
              </a:rPr>
              <a:t> </a:t>
            </a:r>
            <a:r>
              <a:rPr lang="en-US" altLang="zh-TW" b="0" i="0" dirty="0">
                <a:solidFill>
                  <a:schemeClr val="tx1">
                    <a:lumMod val="75000"/>
                    <a:lumOff val="25000"/>
                  </a:schemeClr>
                </a:solidFill>
                <a:effectLst/>
                <a:latin typeface="gg sans"/>
              </a:rPr>
              <a:t>CICD </a:t>
            </a:r>
            <a:br>
              <a:rPr lang="zh-TW" altLang="en-US" dirty="0">
                <a:solidFill>
                  <a:schemeClr val="tx1">
                    <a:lumMod val="75000"/>
                    <a:lumOff val="25000"/>
                  </a:schemeClr>
                </a:solidFill>
              </a:rPr>
            </a:br>
            <a:r>
              <a:rPr lang="zh-TW" altLang="en-US" b="0" i="0" dirty="0">
                <a:solidFill>
                  <a:schemeClr val="tx1">
                    <a:lumMod val="75000"/>
                    <a:lumOff val="25000"/>
                  </a:schemeClr>
                </a:solidFill>
                <a:effectLst/>
                <a:latin typeface="-apple-system"/>
              </a:rPr>
              <a:t>由 </a:t>
            </a:r>
            <a:r>
              <a:rPr lang="en-US" altLang="zh-TW" b="0" i="0" dirty="0" err="1">
                <a:solidFill>
                  <a:schemeClr val="tx1">
                    <a:lumMod val="75000"/>
                    <a:lumOff val="25000"/>
                  </a:schemeClr>
                </a:solidFill>
                <a:effectLst/>
                <a:latin typeface="-apple-system"/>
              </a:rPr>
              <a:t>Github</a:t>
            </a:r>
            <a:r>
              <a:rPr lang="en-US" altLang="zh-TW" b="0" i="0" dirty="0">
                <a:solidFill>
                  <a:schemeClr val="tx1">
                    <a:lumMod val="75000"/>
                    <a:lumOff val="25000"/>
                  </a:schemeClr>
                </a:solidFill>
                <a:effectLst/>
                <a:latin typeface="-apple-system"/>
              </a:rPr>
              <a:t> Actions </a:t>
            </a:r>
            <a:r>
              <a:rPr lang="zh-TW" altLang="en-US" b="0" i="0" dirty="0">
                <a:solidFill>
                  <a:schemeClr val="tx1">
                    <a:lumMod val="75000"/>
                    <a:lumOff val="25000"/>
                  </a:schemeClr>
                </a:solidFill>
                <a:effectLst/>
                <a:latin typeface="-apple-system"/>
              </a:rPr>
              <a:t>負責 </a:t>
            </a:r>
            <a:r>
              <a:rPr lang="en-US" altLang="zh-TW" b="0" i="0" dirty="0">
                <a:solidFill>
                  <a:schemeClr val="tx1">
                    <a:lumMod val="75000"/>
                    <a:lumOff val="25000"/>
                  </a:schemeClr>
                </a:solidFill>
                <a:effectLst/>
                <a:latin typeface="-apple-system"/>
              </a:rPr>
              <a:t>CI</a:t>
            </a:r>
            <a:r>
              <a:rPr lang="zh-TW" altLang="en-US" b="0" i="0" dirty="0">
                <a:solidFill>
                  <a:schemeClr val="tx1">
                    <a:lumMod val="75000"/>
                    <a:lumOff val="25000"/>
                  </a:schemeClr>
                </a:solidFill>
                <a:effectLst/>
                <a:latin typeface="-apple-system"/>
              </a:rPr>
              <a:t>，每次更新都會執行 </a:t>
            </a:r>
            <a:r>
              <a:rPr lang="en-US" altLang="zh-TW" b="0" i="0" dirty="0" err="1">
                <a:solidFill>
                  <a:schemeClr val="tx1">
                    <a:lumMod val="75000"/>
                    <a:lumOff val="25000"/>
                  </a:schemeClr>
                </a:solidFill>
                <a:effectLst/>
                <a:latin typeface="-apple-system"/>
              </a:rPr>
              <a:t>Vitest</a:t>
            </a:r>
            <a:r>
              <a:rPr lang="en-US" altLang="zh-TW" b="0" i="0" dirty="0">
                <a:solidFill>
                  <a:schemeClr val="tx1">
                    <a:lumMod val="75000"/>
                    <a:lumOff val="25000"/>
                  </a:schemeClr>
                </a:solidFill>
                <a:effectLst/>
                <a:latin typeface="-apple-system"/>
              </a:rPr>
              <a:t> </a:t>
            </a:r>
            <a:r>
              <a:rPr lang="zh-TW" altLang="en-US" b="0" i="0" dirty="0">
                <a:solidFill>
                  <a:schemeClr val="tx1">
                    <a:lumMod val="75000"/>
                    <a:lumOff val="25000"/>
                  </a:schemeClr>
                </a:solidFill>
                <a:effectLst/>
                <a:latin typeface="-apple-system"/>
              </a:rPr>
              <a:t>的測試，在 </a:t>
            </a:r>
            <a:r>
              <a:rPr lang="en-US" altLang="zh-TW" b="0" i="0" dirty="0">
                <a:solidFill>
                  <a:schemeClr val="tx1">
                    <a:lumMod val="75000"/>
                    <a:lumOff val="25000"/>
                  </a:schemeClr>
                </a:solidFill>
                <a:effectLst/>
                <a:latin typeface="-apple-system"/>
              </a:rPr>
              <a:t>Render </a:t>
            </a:r>
            <a:r>
              <a:rPr lang="zh-TW" altLang="en-US" b="0" i="0" dirty="0">
                <a:solidFill>
                  <a:schemeClr val="tx1">
                    <a:lumMod val="75000"/>
                    <a:lumOff val="25000"/>
                  </a:schemeClr>
                </a:solidFill>
                <a:effectLst/>
                <a:latin typeface="-apple-system"/>
              </a:rPr>
              <a:t>部屬專案，可以做到 </a:t>
            </a:r>
            <a:r>
              <a:rPr lang="en-US" altLang="zh-TW" b="0" i="0" dirty="0">
                <a:solidFill>
                  <a:schemeClr val="tx1">
                    <a:lumMod val="75000"/>
                    <a:lumOff val="25000"/>
                  </a:schemeClr>
                </a:solidFill>
                <a:effectLst/>
                <a:latin typeface="-apple-system"/>
              </a:rPr>
              <a:t>CD</a:t>
            </a:r>
            <a:r>
              <a:rPr lang="zh-TW" altLang="en-US" b="0" i="0" dirty="0">
                <a:solidFill>
                  <a:schemeClr val="tx1">
                    <a:lumMod val="75000"/>
                    <a:lumOff val="25000"/>
                  </a:schemeClr>
                </a:solidFill>
                <a:effectLst/>
                <a:latin typeface="-apple-system"/>
              </a:rPr>
              <a:t> 的部分</a:t>
            </a:r>
            <a:endParaRPr lang="en-US" altLang="zh-TW" b="0" i="0" dirty="0">
              <a:solidFill>
                <a:schemeClr val="tx1">
                  <a:lumMod val="75000"/>
                  <a:lumOff val="25000"/>
                </a:schemeClr>
              </a:solidFill>
              <a:effectLst/>
              <a:latin typeface="-apple-system"/>
            </a:endParaRPr>
          </a:p>
          <a:p>
            <a:pPr defTabSz="678991">
              <a:defRPr/>
            </a:pPr>
            <a:r>
              <a:rPr lang="zh-TW" altLang="en-US" b="0" i="0" dirty="0">
                <a:solidFill>
                  <a:schemeClr val="tx1">
                    <a:lumMod val="75000"/>
                    <a:lumOff val="25000"/>
                  </a:schemeClr>
                </a:solidFill>
                <a:effectLst/>
                <a:latin typeface="-apple-system"/>
              </a:rPr>
              <a:t>前端則是使用</a:t>
            </a:r>
            <a:r>
              <a:rPr lang="en-US" altLang="zh-TW" b="0" i="0" dirty="0">
                <a:solidFill>
                  <a:schemeClr val="tx1">
                    <a:lumMod val="75000"/>
                    <a:lumOff val="25000"/>
                  </a:schemeClr>
                </a:solidFill>
                <a:effectLst/>
                <a:latin typeface="-apple-system"/>
              </a:rPr>
              <a:t>Playwright</a:t>
            </a:r>
            <a:r>
              <a:rPr lang="zh-TW" altLang="en-US" b="0" i="0" dirty="0">
                <a:solidFill>
                  <a:schemeClr val="tx1">
                    <a:lumMod val="75000"/>
                    <a:lumOff val="25000"/>
                  </a:schemeClr>
                </a:solidFill>
                <a:effectLst/>
                <a:latin typeface="-apple-system"/>
              </a:rPr>
              <a:t>來進行測試，並部屬在</a:t>
            </a:r>
            <a:r>
              <a:rPr lang="en-US" altLang="zh-TW" b="0" i="0" dirty="0" err="1">
                <a:solidFill>
                  <a:schemeClr val="tx1">
                    <a:lumMod val="75000"/>
                    <a:lumOff val="25000"/>
                  </a:schemeClr>
                </a:solidFill>
                <a:effectLst/>
                <a:latin typeface="-apple-system"/>
              </a:rPr>
              <a:t>Vercel</a:t>
            </a:r>
            <a:endParaRPr lang="en-US" altLang="zh-TW" b="0" i="0" dirty="0">
              <a:solidFill>
                <a:schemeClr val="tx1">
                  <a:lumMod val="75000"/>
                  <a:lumOff val="25000"/>
                </a:schemeClr>
              </a:solidFill>
              <a:effectLst/>
              <a:latin typeface="-apple-system"/>
            </a:endParaRPr>
          </a:p>
          <a:p>
            <a:pPr defTabSz="678991">
              <a:defRPr/>
            </a:pPr>
            <a:endParaRPr lang="zh-TW" altLang="en-US" b="0" i="0" dirty="0">
              <a:solidFill>
                <a:schemeClr val="tx1">
                  <a:lumMod val="75000"/>
                  <a:lumOff val="25000"/>
                </a:schemeClr>
              </a:solidFill>
              <a:effectLst/>
              <a:latin typeface="-apple-system"/>
            </a:endParaRPr>
          </a:p>
          <a:p>
            <a:r>
              <a:rPr lang="zh-TW" altLang="en-US" dirty="0">
                <a:solidFill>
                  <a:schemeClr val="tx1">
                    <a:lumMod val="75000"/>
                    <a:lumOff val="25000"/>
                  </a:schemeClr>
                </a:solidFill>
              </a:rPr>
              <a:t>而我們平台有串接的</a:t>
            </a:r>
            <a:r>
              <a:rPr lang="zh-TW" altLang="en-US">
                <a:solidFill>
                  <a:schemeClr val="tx1">
                    <a:lumMod val="75000"/>
                    <a:lumOff val="25000"/>
                  </a:schemeClr>
                </a:solidFill>
              </a:rPr>
              <a:t>服務，像是 </a:t>
            </a:r>
            <a:r>
              <a:rPr lang="en-US" altLang="zh-TW" dirty="0">
                <a:solidFill>
                  <a:schemeClr val="tx1">
                    <a:lumMod val="75000"/>
                    <a:lumOff val="25000"/>
                  </a:schemeClr>
                </a:solidFill>
              </a:rPr>
              <a:t>google </a:t>
            </a:r>
            <a:r>
              <a:rPr lang="zh-TW" altLang="en-US" dirty="0">
                <a:solidFill>
                  <a:schemeClr val="tx1">
                    <a:lumMod val="75000"/>
                    <a:lumOff val="25000"/>
                  </a:schemeClr>
                </a:solidFill>
              </a:rPr>
              <a:t>第三方登入作為我們平台的其中一種登入方式</a:t>
            </a:r>
            <a:endParaRPr lang="en-US" altLang="zh-TW" dirty="0">
              <a:solidFill>
                <a:schemeClr val="tx1">
                  <a:lumMod val="75000"/>
                  <a:lumOff val="25000"/>
                </a:schemeClr>
              </a:solidFill>
            </a:endParaRPr>
          </a:p>
          <a:p>
            <a:r>
              <a:rPr lang="zh-TW" altLang="en-US" dirty="0">
                <a:solidFill>
                  <a:schemeClr val="tx1">
                    <a:lumMod val="75000"/>
                    <a:lumOff val="25000"/>
                  </a:schemeClr>
                </a:solidFill>
              </a:rPr>
              <a:t>並使用 </a:t>
            </a:r>
            <a:r>
              <a:rPr lang="en-US" altLang="zh-TW" dirty="0">
                <a:solidFill>
                  <a:schemeClr val="tx1">
                    <a:lumMod val="75000"/>
                    <a:lumOff val="25000"/>
                  </a:schemeClr>
                </a:solidFill>
              </a:rPr>
              <a:t>Firebase </a:t>
            </a:r>
            <a:r>
              <a:rPr lang="zh-TW" altLang="en-US" dirty="0">
                <a:solidFill>
                  <a:schemeClr val="tx1">
                    <a:lumMod val="75000"/>
                    <a:lumOff val="25000"/>
                  </a:schemeClr>
                </a:solidFill>
              </a:rPr>
              <a:t>作為我們的圖床儲存服務</a:t>
            </a:r>
            <a:endParaRPr lang="en-US" altLang="zh-TW" dirty="0">
              <a:solidFill>
                <a:schemeClr val="tx1">
                  <a:lumMod val="75000"/>
                  <a:lumOff val="25000"/>
                </a:schemeClr>
              </a:solidFill>
            </a:endParaRPr>
          </a:p>
          <a:p>
            <a:r>
              <a:rPr lang="zh-TW" altLang="en-US" dirty="0">
                <a:solidFill>
                  <a:schemeClr val="tx1">
                    <a:lumMod val="75000"/>
                    <a:lumOff val="25000"/>
                  </a:schemeClr>
                </a:solidFill>
              </a:rPr>
              <a:t>在贊助結帳的部分則是串接藍新金流，作為我們的金流服務商</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17</a:t>
            </a:fld>
            <a:endParaRPr lang="zh-TW" altLang="en-US"/>
          </a:p>
        </p:txBody>
      </p:sp>
    </p:spTree>
    <p:extLst>
      <p:ext uri="{BB962C8B-B14F-4D97-AF65-F5344CB8AC3E}">
        <p14:creationId xmlns:p14="http://schemas.microsoft.com/office/powerpoint/2010/main" val="2646682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後端 </a:t>
            </a:r>
            <a:r>
              <a:rPr lang="en-US" altLang="zh-TW" dirty="0" err="1"/>
              <a:t>api</a:t>
            </a:r>
            <a:r>
              <a:rPr lang="en-US" altLang="zh-TW" dirty="0"/>
              <a:t> </a:t>
            </a:r>
            <a:r>
              <a:rPr lang="zh-TW" altLang="en-US" dirty="0"/>
              <a:t>文件 </a:t>
            </a:r>
            <a:r>
              <a:rPr lang="en-US" altLang="zh-TW" dirty="0"/>
              <a:t>-</a:t>
            </a:r>
            <a:r>
              <a:rPr lang="zh-TW" altLang="en-US" dirty="0"/>
              <a:t> 有使用 </a:t>
            </a:r>
            <a:r>
              <a:rPr lang="en-US" altLang="zh-TW" dirty="0" err="1"/>
              <a:t>swaggwer</a:t>
            </a:r>
            <a:r>
              <a:rPr lang="en-US" altLang="zh-TW" dirty="0"/>
              <a:t> </a:t>
            </a:r>
            <a:r>
              <a:rPr lang="zh-TW" altLang="en-US" dirty="0"/>
              <a:t>作呈現</a:t>
            </a:r>
            <a:endParaRPr lang="en-US" altLang="zh-TW" dirty="0"/>
          </a:p>
          <a:p>
            <a:r>
              <a:rPr lang="zh-TW" altLang="en-US" dirty="0"/>
              <a:t>以及我們的測試報告</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18</a:t>
            </a:fld>
            <a:endParaRPr lang="zh-TW" altLang="en-US"/>
          </a:p>
        </p:txBody>
      </p:sp>
    </p:spTree>
    <p:extLst>
      <p:ext uri="{BB962C8B-B14F-4D97-AF65-F5344CB8AC3E}">
        <p14:creationId xmlns:p14="http://schemas.microsoft.com/office/powerpoint/2010/main" val="1906197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使用的工具的部分</a:t>
            </a:r>
            <a:endParaRPr lang="en-US" altLang="zh-TW" dirty="0"/>
          </a:p>
          <a:p>
            <a:r>
              <a:rPr lang="zh-TW" altLang="en-US" dirty="0"/>
              <a:t>我們使用 </a:t>
            </a:r>
            <a:r>
              <a:rPr lang="en-US" altLang="zh-TW" dirty="0"/>
              <a:t>Notion </a:t>
            </a:r>
            <a:r>
              <a:rPr lang="zh-TW" altLang="en-US" dirty="0"/>
              <a:t>作為專案管理工具及使用 </a:t>
            </a:r>
            <a:r>
              <a:rPr lang="en-US" altLang="zh-TW" dirty="0"/>
              <a:t>git </a:t>
            </a:r>
            <a:r>
              <a:rPr lang="zh-TW" altLang="en-US" dirty="0"/>
              <a:t>協作管理程式碼</a:t>
            </a:r>
            <a:endParaRPr lang="en-US" altLang="zh-TW" dirty="0"/>
          </a:p>
          <a:p>
            <a:r>
              <a:rPr lang="zh-TW" altLang="en-US" dirty="0"/>
              <a:t>在輔助工具的部分，則是有請 </a:t>
            </a:r>
            <a:r>
              <a:rPr lang="en-US" altLang="zh-TW" dirty="0" err="1"/>
              <a:t>midjourney</a:t>
            </a:r>
            <a:r>
              <a:rPr lang="en-US" altLang="zh-TW" dirty="0"/>
              <a:t> </a:t>
            </a:r>
            <a:r>
              <a:rPr lang="zh-TW" altLang="en-US" dirty="0"/>
              <a:t>及 </a:t>
            </a:r>
            <a:r>
              <a:rPr lang="en-US" altLang="zh-TW" dirty="0"/>
              <a:t>Bing </a:t>
            </a:r>
            <a:r>
              <a:rPr lang="zh-TW" altLang="en-US" dirty="0"/>
              <a:t>幫忙產出專案會用到的圖片，以及如果開發上有遇到問題，則會透過 </a:t>
            </a:r>
            <a:r>
              <a:rPr lang="en-US" altLang="zh-TW" dirty="0"/>
              <a:t>ChatGPT </a:t>
            </a:r>
            <a:r>
              <a:rPr lang="zh-TW" altLang="en-US" dirty="0"/>
              <a:t>及 </a:t>
            </a:r>
            <a:r>
              <a:rPr lang="en-US" altLang="zh-TW" dirty="0"/>
              <a:t>Bing </a:t>
            </a:r>
            <a:r>
              <a:rPr lang="zh-TW" altLang="en-US" dirty="0"/>
              <a:t>尋求支援</a:t>
            </a:r>
            <a:endParaRPr lang="en-US" altLang="zh-TW" dirty="0"/>
          </a:p>
          <a:p>
            <a:r>
              <a:rPr lang="zh-TW" altLang="en-US" dirty="0"/>
              <a:t>而在前期，我們有使用 </a:t>
            </a:r>
            <a:r>
              <a:rPr lang="en-US" altLang="zh-TW" dirty="0"/>
              <a:t>drow.io Figma </a:t>
            </a:r>
            <a:r>
              <a:rPr lang="en-US" altLang="zh-TW" dirty="0" err="1"/>
              <a:t>Whimscal</a:t>
            </a:r>
            <a:r>
              <a:rPr lang="en-US" altLang="zh-TW" dirty="0"/>
              <a:t> </a:t>
            </a:r>
            <a:r>
              <a:rPr lang="zh-TW" altLang="en-US" dirty="0"/>
              <a:t>來做規劃及 </a:t>
            </a:r>
            <a:r>
              <a:rPr lang="en-US" altLang="zh-TW" dirty="0"/>
              <a:t>wireframe </a:t>
            </a:r>
            <a:r>
              <a:rPr lang="zh-TW" altLang="en-US" dirty="0"/>
              <a:t>的繪製</a:t>
            </a:r>
            <a:endParaRPr lang="en-US" altLang="zh-TW" dirty="0"/>
          </a:p>
          <a:p>
            <a:endParaRPr lang="en-US" altLang="zh-TW" dirty="0"/>
          </a:p>
          <a:p>
            <a:pPr defTabSz="678991">
              <a:defRPr/>
            </a:pPr>
            <a:r>
              <a:rPr lang="zh-TW" altLang="en-US" dirty="0"/>
              <a:t>其他有使用到的技術，</a:t>
            </a:r>
            <a:endParaRPr lang="en-US" altLang="zh-TW" dirty="0"/>
          </a:p>
          <a:p>
            <a:pPr defTabSz="678991">
              <a:defRPr/>
            </a:pPr>
            <a:r>
              <a:rPr lang="zh-TW" altLang="en-US" dirty="0"/>
              <a:t>使用 </a:t>
            </a:r>
            <a:r>
              <a:rPr lang="en-US" altLang="zh-TW" dirty="0"/>
              <a:t>postman </a:t>
            </a:r>
            <a:r>
              <a:rPr lang="zh-TW" altLang="en-US" dirty="0"/>
              <a:t>作為前期開發工具</a:t>
            </a:r>
            <a:endParaRPr lang="en-US" altLang="zh-TW" dirty="0"/>
          </a:p>
          <a:p>
            <a:r>
              <a:rPr lang="zh-TW" altLang="en-US" dirty="0"/>
              <a:t>用 </a:t>
            </a:r>
            <a:r>
              <a:rPr lang="en-US" altLang="zh-TW" dirty="0" err="1"/>
              <a:t>Uptimerobot</a:t>
            </a:r>
            <a:r>
              <a:rPr lang="zh-TW" altLang="en-US" dirty="0"/>
              <a:t> 來定時確認後端狀態，並確保後端隨時都可以迅速回應</a:t>
            </a:r>
            <a:br>
              <a:rPr lang="en-US" altLang="zh-TW" dirty="0"/>
            </a:br>
            <a:r>
              <a:rPr lang="en-US" altLang="zh-TW" dirty="0"/>
              <a:t>(</a:t>
            </a:r>
            <a:r>
              <a:rPr lang="zh-TW" altLang="en-US" dirty="0"/>
              <a:t>按一下</a:t>
            </a:r>
            <a:r>
              <a:rPr lang="en-US" altLang="zh-TW" dirty="0"/>
              <a:t>)</a:t>
            </a:r>
            <a:r>
              <a:rPr lang="zh-TW" altLang="en-US" dirty="0"/>
              <a:t> 以及串接 </a:t>
            </a:r>
            <a:r>
              <a:rPr lang="en-US" altLang="zh-TW" dirty="0"/>
              <a:t>Discord Webhook</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19</a:t>
            </a:fld>
            <a:endParaRPr lang="zh-TW" altLang="en-US"/>
          </a:p>
        </p:txBody>
      </p:sp>
    </p:spTree>
    <p:extLst>
      <p:ext uri="{BB962C8B-B14F-4D97-AF65-F5344CB8AC3E}">
        <p14:creationId xmlns:p14="http://schemas.microsoft.com/office/powerpoint/2010/main" val="2467263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這是我們今天簡報的目錄，一開始會介紹為什麼會選擇做募資平台，再來是概念發想與企劃的過程，接著進入開發階段，以及功能展示，最後會說一下我們在過程中遇到的挑戰及我們設計的一些巧思</a:t>
            </a:r>
            <a:r>
              <a:rPr lang="en-US" altLang="zh-TW" dirty="0"/>
              <a:t>~</a:t>
            </a:r>
          </a:p>
          <a:p>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3918682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zh-TW" altLang="en-US" dirty="0"/>
              <a:t>組員很貼心，將 </a:t>
            </a:r>
            <a:r>
              <a:rPr lang="en-US" altLang="zh-TW" dirty="0" err="1"/>
              <a:t>Github</a:t>
            </a:r>
            <a:r>
              <a:rPr lang="zh-TW" altLang="en-US" dirty="0"/>
              <a:t> </a:t>
            </a:r>
            <a:r>
              <a:rPr lang="en-US" altLang="zh-TW" dirty="0"/>
              <a:t>notify </a:t>
            </a:r>
            <a:r>
              <a:rPr lang="zh-TW" altLang="en-US" dirty="0"/>
              <a:t>及 </a:t>
            </a:r>
            <a:r>
              <a:rPr lang="en-US" altLang="zh-TW" dirty="0" err="1"/>
              <a:t>Uptimerobot</a:t>
            </a:r>
            <a:r>
              <a:rPr lang="zh-TW" altLang="en-US" dirty="0"/>
              <a:t> 串接到 </a:t>
            </a:r>
            <a:r>
              <a:rPr lang="en-US" altLang="zh-TW" dirty="0"/>
              <a:t>Discord </a:t>
            </a:r>
            <a:r>
              <a:rPr lang="zh-TW" altLang="en-US" dirty="0"/>
              <a:t>上，方便我們隨時掌握彼此的開發狀況及伺服器的運行狀況</a:t>
            </a:r>
            <a:endParaRPr lang="en-US" altLang="zh-TW" dirty="0"/>
          </a:p>
          <a:p>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20</a:t>
            </a:fld>
            <a:endParaRPr lang="zh-TW" altLang="en-US"/>
          </a:p>
        </p:txBody>
      </p:sp>
    </p:spTree>
    <p:extLst>
      <p:ext uri="{BB962C8B-B14F-4D97-AF65-F5344CB8AC3E}">
        <p14:creationId xmlns:p14="http://schemas.microsoft.com/office/powerpoint/2010/main" val="276198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latin typeface="+mj-lt"/>
                <a:ea typeface="+mj-ea"/>
                <a:cs typeface="+mj-cs"/>
              </a:rPr>
              <a:t>接下來會介紹我們在過程中遇到的挑戰，以及如何解決，並突破自己</a:t>
            </a:r>
            <a:endParaRPr lang="en-US" altLang="zh-TW" dirty="0">
              <a:latin typeface="+mj-lt"/>
              <a:ea typeface="+mj-ea"/>
              <a:cs typeface="+mj-cs"/>
            </a:endParaRP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21</a:t>
            </a:fld>
            <a:endParaRPr lang="zh-TW" altLang="en-US"/>
          </a:p>
        </p:txBody>
      </p:sp>
    </p:spTree>
    <p:extLst>
      <p:ext uri="{BB962C8B-B14F-4D97-AF65-F5344CB8AC3E}">
        <p14:creationId xmlns:p14="http://schemas.microsoft.com/office/powerpoint/2010/main" val="2317305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zh-TW" altLang="en-US" dirty="0"/>
              <a:t>組員 </a:t>
            </a:r>
            <a:r>
              <a:rPr lang="en-US" altLang="zh-TW" dirty="0"/>
              <a:t>Esther </a:t>
            </a:r>
            <a:r>
              <a:rPr lang="zh-TW" altLang="en-US" dirty="0"/>
              <a:t>在初期剛好</a:t>
            </a:r>
            <a:r>
              <a:rPr lang="zh-TW" altLang="en-US" b="0" i="0" dirty="0">
                <a:solidFill>
                  <a:srgbClr val="000000"/>
                </a:solidFill>
                <a:effectLst/>
                <a:latin typeface="inherit"/>
              </a:rPr>
              <a:t>負責到前兩個里程碑，也就是專題規劃及線稿確認，這兩個階段要決定專案大方向及整體設計，需要密集地進行內</a:t>
            </a:r>
            <a:r>
              <a:rPr lang="en-US" altLang="zh-TW" b="0" i="0" dirty="0">
                <a:solidFill>
                  <a:srgbClr val="000000"/>
                </a:solidFill>
                <a:effectLst/>
                <a:latin typeface="inherit"/>
              </a:rPr>
              <a:t>/</a:t>
            </a:r>
            <a:r>
              <a:rPr lang="zh-TW" altLang="en-US" b="0" i="0" dirty="0">
                <a:solidFill>
                  <a:srgbClr val="000000"/>
                </a:solidFill>
                <a:effectLst/>
                <a:latin typeface="inherit"/>
              </a:rPr>
              <a:t>外部雙向溝通，過程中時常擔心自己是否思考不夠全面而有所疏漏，也常常擔心自己做的不夠好</a:t>
            </a:r>
            <a:endParaRPr lang="en-US" altLang="zh-TW" b="0" i="0" dirty="0">
              <a:solidFill>
                <a:srgbClr val="000000"/>
              </a:solidFill>
              <a:effectLst/>
              <a:latin typeface="inherit"/>
            </a:endParaRPr>
          </a:p>
          <a:p>
            <a:pPr defTabSz="678991">
              <a:defRPr/>
            </a:pPr>
            <a:r>
              <a:rPr lang="zh-TW" altLang="en-US" b="0" i="0" dirty="0">
                <a:solidFill>
                  <a:srgbClr val="000000"/>
                </a:solidFill>
                <a:effectLst/>
                <a:latin typeface="inherit"/>
              </a:rPr>
              <a:t>在跟設計師溝通時，</a:t>
            </a:r>
            <a:r>
              <a:rPr lang="zh-TW" altLang="en-US" dirty="0"/>
              <a:t>由於一開始沒有經驗，不太確定我們想要的需求其實是可以跟設計師提出的，</a:t>
            </a:r>
            <a:r>
              <a:rPr lang="zh-TW" altLang="en-US" b="0" i="0" dirty="0">
                <a:solidFill>
                  <a:srgbClr val="000000"/>
                </a:solidFill>
                <a:effectLst/>
                <a:latin typeface="inherit"/>
              </a:rPr>
              <a:t>也曾因為抓不到頻率而苦惱過，</a:t>
            </a:r>
            <a:endParaRPr lang="en-US" altLang="zh-TW" b="0" i="0" dirty="0">
              <a:solidFill>
                <a:srgbClr val="000000"/>
              </a:solidFill>
              <a:effectLst/>
              <a:latin typeface="inherit"/>
            </a:endParaRPr>
          </a:p>
          <a:p>
            <a:pPr defTabSz="678991">
              <a:defRPr/>
            </a:pPr>
            <a:r>
              <a:rPr lang="zh-TW" altLang="en-US" dirty="0"/>
              <a:t>好在過程中很有六角學院的卡斯柏老師及</a:t>
            </a:r>
            <a:r>
              <a:rPr lang="en-US" altLang="zh-TW" dirty="0"/>
              <a:t>Joanne</a:t>
            </a:r>
            <a:r>
              <a:rPr lang="zh-TW" altLang="en-US" dirty="0"/>
              <a:t>幫忙與設計師溝通，讓後續的開發得以順利進行</a:t>
            </a:r>
            <a:endParaRPr lang="en-US" altLang="zh-TW" b="0" i="0" dirty="0">
              <a:solidFill>
                <a:srgbClr val="000000"/>
              </a:solidFill>
              <a:effectLst/>
              <a:latin typeface="inherit"/>
            </a:endParaRPr>
          </a:p>
          <a:p>
            <a:pPr defTabSz="678991">
              <a:defRPr/>
            </a:pPr>
            <a:r>
              <a:rPr lang="zh-TW" altLang="en-US" b="0" i="0" dirty="0">
                <a:solidFill>
                  <a:srgbClr val="000000"/>
                </a:solidFill>
                <a:effectLst/>
                <a:latin typeface="inherit"/>
              </a:rPr>
              <a:t>透過這次經驗切身體會到 </a:t>
            </a:r>
            <a:r>
              <a:rPr lang="zh-TW" altLang="en-US" dirty="0"/>
              <a:t>「溝通」這項</a:t>
            </a:r>
            <a:r>
              <a:rPr lang="zh-TW" altLang="en-US" b="0" i="0" dirty="0">
                <a:solidFill>
                  <a:srgbClr val="000000"/>
                </a:solidFill>
                <a:effectLst/>
                <a:latin typeface="inherit"/>
              </a:rPr>
              <a:t>「軟技能」的重要性</a:t>
            </a:r>
            <a:r>
              <a:rPr lang="zh-TW" altLang="en-US" dirty="0"/>
              <a:t>，相信對我們未來的職涯也會有許多幫助</a:t>
            </a:r>
            <a:r>
              <a:rPr lang="zh-TW" altLang="en-US" b="0" i="0" dirty="0">
                <a:solidFill>
                  <a:srgbClr val="000000"/>
                </a:solidFill>
                <a:effectLst/>
                <a:latin typeface="inherit"/>
              </a:rPr>
              <a:t>。</a:t>
            </a:r>
            <a:endParaRPr lang="en-US" altLang="zh-TW" b="0" i="0" dirty="0">
              <a:solidFill>
                <a:srgbClr val="000000"/>
              </a:solidFill>
              <a:effectLst/>
              <a:latin typeface="inherit"/>
            </a:endParaRP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22</a:t>
            </a:fld>
            <a:endParaRPr lang="zh-TW" altLang="en-US"/>
          </a:p>
        </p:txBody>
      </p:sp>
    </p:spTree>
    <p:extLst>
      <p:ext uri="{BB962C8B-B14F-4D97-AF65-F5344CB8AC3E}">
        <p14:creationId xmlns:p14="http://schemas.microsoft.com/office/powerpoint/2010/main" val="594385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zh-TW" altLang="en-US" b="0" i="0" dirty="0">
                <a:solidFill>
                  <a:srgbClr val="000000"/>
                </a:solidFill>
                <a:effectLst/>
                <a:latin typeface="inherit"/>
              </a:rPr>
              <a:t>學習新技術後直接應用在專案上大概是最實在也最痛苦的練習方式，若要一句話帶過大概就是「痛並快樂著」（？）</a:t>
            </a:r>
            <a:endParaRPr lang="en-US" altLang="zh-TW" b="0" i="0" dirty="0">
              <a:solidFill>
                <a:srgbClr val="000000"/>
              </a:solidFill>
              <a:effectLst/>
              <a:latin typeface="inherit"/>
            </a:endParaRPr>
          </a:p>
          <a:p>
            <a:pPr defTabSz="678991">
              <a:defRPr/>
            </a:pPr>
            <a:r>
              <a:rPr lang="zh-TW" altLang="en-US" b="0" i="0" dirty="0">
                <a:solidFill>
                  <a:srgbClr val="000000"/>
                </a:solidFill>
                <a:effectLst/>
                <a:latin typeface="inherit"/>
              </a:rPr>
              <a:t>前期雖然已經盡可能瘋狂補充技術知識，也有每周的技術讀書會分享</a:t>
            </a:r>
            <a:endParaRPr lang="en-US" altLang="zh-TW" b="0" i="0" dirty="0">
              <a:solidFill>
                <a:srgbClr val="000000"/>
              </a:solidFill>
              <a:effectLst/>
              <a:latin typeface="inherit"/>
            </a:endParaRPr>
          </a:p>
          <a:p>
            <a:pPr defTabSz="678991">
              <a:defRPr/>
            </a:pPr>
            <a:r>
              <a:rPr lang="zh-TW" altLang="en-US" b="0" i="0" dirty="0">
                <a:solidFill>
                  <a:srgbClr val="000000"/>
                </a:solidFill>
                <a:effectLst/>
                <a:latin typeface="inherit"/>
              </a:rPr>
              <a:t>但開發上難免還是會是會碰到需要技能組合應用的情景，這時候又會有更多額外變化產生。</a:t>
            </a:r>
            <a:endParaRPr lang="en-US" altLang="zh-TW" b="0" i="0" dirty="0">
              <a:solidFill>
                <a:srgbClr val="000000"/>
              </a:solidFill>
              <a:effectLst/>
              <a:latin typeface="inherit"/>
            </a:endParaRPr>
          </a:p>
          <a:p>
            <a:pPr defTabSz="678991">
              <a:defRPr/>
            </a:pPr>
            <a:r>
              <a:rPr lang="zh-TW" altLang="en-US" b="0" i="0" dirty="0">
                <a:solidFill>
                  <a:srgbClr val="000000"/>
                </a:solidFill>
                <a:effectLst/>
                <a:latin typeface="inherit"/>
              </a:rPr>
              <a:t>像是</a:t>
            </a:r>
            <a:r>
              <a:rPr lang="en-US" altLang="zh-TW" b="0" i="0" dirty="0">
                <a:solidFill>
                  <a:srgbClr val="000000"/>
                </a:solidFill>
                <a:effectLst/>
                <a:latin typeface="inherit"/>
              </a:rPr>
              <a:t>…</a:t>
            </a:r>
          </a:p>
          <a:p>
            <a:pPr defTabSz="678991">
              <a:defRPr/>
            </a:pPr>
            <a:endParaRPr lang="en-US" altLang="zh-TW" b="0" i="0" dirty="0">
              <a:solidFill>
                <a:srgbClr val="000000"/>
              </a:solidFill>
              <a:effectLst/>
              <a:latin typeface="inherit"/>
            </a:endParaRPr>
          </a:p>
          <a:p>
            <a:pPr defTabSz="678991">
              <a:defRPr/>
            </a:pPr>
            <a:r>
              <a:rPr lang="en-US" altLang="zh-TW" dirty="0" err="1"/>
              <a:t>Nuxt</a:t>
            </a:r>
            <a:r>
              <a:rPr lang="en-US" altLang="zh-TW" dirty="0"/>
              <a:t> Tailwind</a:t>
            </a:r>
            <a:endParaRPr lang="zh-TW" altLang="en-US" dirty="0"/>
          </a:p>
          <a:p>
            <a:pPr defTabSz="678991">
              <a:defRPr/>
            </a:pPr>
            <a:r>
              <a:rPr lang="zh-TW" altLang="en-US" b="0" i="0" dirty="0">
                <a:solidFill>
                  <a:srgbClr val="000000"/>
                </a:solidFill>
                <a:effectLst/>
                <a:latin typeface="inherit"/>
              </a:rPr>
              <a:t>因為我們組員</a:t>
            </a:r>
            <a:r>
              <a:rPr lang="en-US" altLang="zh-TW" b="0" i="0" dirty="0">
                <a:solidFill>
                  <a:srgbClr val="000000"/>
                </a:solidFill>
                <a:effectLst/>
                <a:latin typeface="inherit"/>
              </a:rPr>
              <a:t>Clara</a:t>
            </a:r>
            <a:r>
              <a:rPr lang="zh-TW" altLang="en-US" b="0" i="0" dirty="0">
                <a:solidFill>
                  <a:srgbClr val="000000"/>
                </a:solidFill>
                <a:effectLst/>
                <a:latin typeface="inherit"/>
              </a:rPr>
              <a:t>想要鍛鍊切版技能，因此沒有使用現成的</a:t>
            </a:r>
            <a:r>
              <a:rPr lang="en-US" altLang="zh-TW" b="0" i="0" dirty="0">
                <a:solidFill>
                  <a:srgbClr val="000000"/>
                </a:solidFill>
                <a:effectLst/>
                <a:latin typeface="inherit"/>
              </a:rPr>
              <a:t>UI</a:t>
            </a:r>
            <a:r>
              <a:rPr lang="zh-TW" altLang="en-US" b="0" i="0" dirty="0">
                <a:solidFill>
                  <a:srgbClr val="000000"/>
                </a:solidFill>
                <a:effectLst/>
                <a:latin typeface="inherit"/>
              </a:rPr>
              <a:t>框架，而是選擇手刻並搭配 </a:t>
            </a:r>
            <a:r>
              <a:rPr lang="en-US" altLang="zh-TW" dirty="0"/>
              <a:t>Tailwind</a:t>
            </a:r>
            <a:r>
              <a:rPr lang="zh-TW" altLang="en-US" dirty="0"/>
              <a:t>，因此一開始在設定 </a:t>
            </a:r>
            <a:r>
              <a:rPr lang="en-US" altLang="zh-TW" dirty="0"/>
              <a:t>config </a:t>
            </a:r>
            <a:r>
              <a:rPr lang="zh-TW" altLang="en-US" dirty="0"/>
              <a:t>及 </a:t>
            </a:r>
            <a:r>
              <a:rPr lang="en-US" altLang="zh-TW" b="0" dirty="0" err="1">
                <a:solidFill>
                  <a:srgbClr val="CE9178"/>
                </a:solidFill>
                <a:effectLst/>
                <a:latin typeface="Consolas" panose="020B0609020204030204" pitchFamily="49" charset="0"/>
              </a:rPr>
              <a:t>Nuxt</a:t>
            </a:r>
            <a:r>
              <a:rPr lang="en-US" altLang="zh-TW" b="0" dirty="0">
                <a:solidFill>
                  <a:srgbClr val="CE9178"/>
                </a:solidFill>
                <a:effectLst/>
                <a:latin typeface="Consolas" panose="020B0609020204030204" pitchFamily="49" charset="0"/>
              </a:rPr>
              <a:t> Tailwind</a:t>
            </a:r>
            <a:r>
              <a:rPr lang="zh-TW" altLang="en-US" b="0" dirty="0">
                <a:solidFill>
                  <a:srgbClr val="CE9178"/>
                </a:solidFill>
                <a:effectLst/>
                <a:latin typeface="Consolas" panose="020B0609020204030204" pitchFamily="49" charset="0"/>
              </a:rPr>
              <a:t> </a:t>
            </a:r>
            <a:r>
              <a:rPr lang="zh-TW" altLang="en-US" b="0" dirty="0">
                <a:solidFill>
                  <a:srgbClr val="DDFFF7"/>
                </a:solidFill>
                <a:effectLst/>
                <a:latin typeface="Consolas" panose="020B0609020204030204" pitchFamily="49" charset="0"/>
              </a:rPr>
              <a:t>的設定時</a:t>
            </a:r>
            <a:r>
              <a:rPr lang="zh-TW" altLang="en-US" dirty="0"/>
              <a:t>，也花蠻多時間在閱讀官方文件及找資料，從不熟需要一直看文件，到開發中期可以下意識的寫出來，也是蠻有成就感的。</a:t>
            </a:r>
          </a:p>
          <a:p>
            <a:pPr defTabSz="678991">
              <a:defRPr/>
            </a:pPr>
            <a:endParaRPr lang="en-US" altLang="zh-TW" b="0" i="0" dirty="0">
              <a:solidFill>
                <a:srgbClr val="000000"/>
              </a:solidFill>
              <a:effectLst/>
              <a:latin typeface="inherit"/>
            </a:endParaRPr>
          </a:p>
          <a:p>
            <a:pPr defTabSz="678991">
              <a:defRPr/>
            </a:pPr>
            <a:r>
              <a:rPr lang="en-US" altLang="zh-TW" dirty="0"/>
              <a:t>Nuxt.js</a:t>
            </a:r>
            <a:endParaRPr lang="en-US" altLang="zh-TW" b="0" i="0" dirty="0">
              <a:solidFill>
                <a:srgbClr val="000000"/>
              </a:solidFill>
              <a:effectLst/>
              <a:latin typeface="inherit"/>
            </a:endParaRPr>
          </a:p>
          <a:p>
            <a:pPr defTabSz="678991">
              <a:defRPr/>
            </a:pPr>
            <a:r>
              <a:rPr lang="zh-TW" altLang="en-US" b="0" i="0" dirty="0">
                <a:solidFill>
                  <a:srgbClr val="000000"/>
                </a:solidFill>
                <a:effectLst/>
                <a:latin typeface="inherit"/>
              </a:rPr>
              <a:t>由於我們是募資網站，因此</a:t>
            </a:r>
            <a:r>
              <a:rPr lang="zh-TW" altLang="en-US" dirty="0"/>
              <a:t>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pPr defTabSz="678991">
              <a:defRPr/>
            </a:pPr>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a:p>
            <a:pPr defTabSz="678991">
              <a:defRPr/>
            </a:pPr>
            <a:endParaRPr lang="en-US" altLang="zh-TW" b="0" i="0" dirty="0">
              <a:solidFill>
                <a:srgbClr val="000000"/>
              </a:solidFill>
              <a:effectLst/>
              <a:latin typeface="inherit"/>
            </a:endParaRPr>
          </a:p>
          <a:p>
            <a:pPr defTabSz="678991">
              <a:defRPr/>
            </a:pPr>
            <a:endParaRPr lang="en-US" altLang="zh-TW" b="0" i="0" dirty="0">
              <a:solidFill>
                <a:srgbClr val="000000"/>
              </a:solidFill>
              <a:effectLst/>
              <a:latin typeface="inherit"/>
            </a:endParaRPr>
          </a:p>
          <a:p>
            <a:pPr defTabSz="678991">
              <a:defRPr/>
            </a:pPr>
            <a:r>
              <a:rPr lang="zh-TW" altLang="en-US" b="0" i="0" dirty="0">
                <a:solidFill>
                  <a:srgbClr val="000000"/>
                </a:solidFill>
                <a:effectLst/>
                <a:latin typeface="inherit"/>
              </a:rPr>
              <a:t>過程雖然痛苦，但當實作出規劃的功能時，成就感也是難以形容。</a:t>
            </a:r>
            <a:endParaRPr lang="zh-TW" altLang="en-US" dirty="0"/>
          </a:p>
          <a:p>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23</a:t>
            </a:fld>
            <a:endParaRPr lang="zh-TW" altLang="en-US"/>
          </a:p>
        </p:txBody>
      </p:sp>
    </p:spTree>
    <p:extLst>
      <p:ext uri="{BB962C8B-B14F-4D97-AF65-F5344CB8AC3E}">
        <p14:creationId xmlns:p14="http://schemas.microsoft.com/office/powerpoint/2010/main" val="2520549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zh-TW" altLang="en-US" dirty="0"/>
              <a:t>這次由於受偉杰校長的技術分享 </a:t>
            </a:r>
            <a:r>
              <a:rPr lang="en-US" altLang="zh-TW" dirty="0"/>
              <a:t>(</a:t>
            </a:r>
            <a:r>
              <a:rPr lang="zh-TW" altLang="en-US" dirty="0"/>
              <a:t>推坑</a:t>
            </a:r>
            <a:r>
              <a:rPr lang="en-US" altLang="zh-TW" dirty="0"/>
              <a:t>)</a:t>
            </a:r>
            <a:r>
              <a:rPr lang="zh-TW" altLang="en-US" dirty="0"/>
              <a:t>，讓我們認識到 </a:t>
            </a:r>
            <a:r>
              <a:rPr lang="en-US" altLang="zh-TW" dirty="0">
                <a:solidFill>
                  <a:srgbClr val="2D6DA9"/>
                </a:solidFill>
              </a:rPr>
              <a:t>TypeScript</a:t>
            </a:r>
            <a:r>
              <a:rPr lang="zh-TW" altLang="en-US" dirty="0">
                <a:solidFill>
                  <a:srgbClr val="2D6DA9"/>
                </a:solidFill>
              </a:rPr>
              <a:t> 的好處 </a:t>
            </a:r>
            <a:r>
              <a:rPr lang="en-US" altLang="zh-TW" dirty="0">
                <a:solidFill>
                  <a:srgbClr val="2D6DA9"/>
                </a:solidFill>
              </a:rPr>
              <a:t>– </a:t>
            </a:r>
            <a:r>
              <a:rPr lang="zh-TW" altLang="en-US" dirty="0">
                <a:solidFill>
                  <a:srgbClr val="2D6DA9"/>
                </a:solidFill>
              </a:rPr>
              <a:t>預做型別檢查，並且建立更嚴謹的程式碼撰寫風格，因此</a:t>
            </a:r>
            <a:r>
              <a:rPr lang="zh-TW" altLang="en-US" dirty="0"/>
              <a:t>決定專案的前後端都採用 </a:t>
            </a:r>
            <a:r>
              <a:rPr lang="en-US" altLang="zh-TW" dirty="0">
                <a:solidFill>
                  <a:srgbClr val="2D6DA9"/>
                </a:solidFill>
              </a:rPr>
              <a:t>TypeScript</a:t>
            </a:r>
            <a:r>
              <a:rPr lang="zh-TW" altLang="en-US" dirty="0">
                <a:solidFill>
                  <a:srgbClr val="2D6DA9"/>
                </a:solidFill>
              </a:rPr>
              <a:t> 來撰寫，說得很簡單，就讓我們來看看到底遇到了哪些問題吧</a:t>
            </a:r>
            <a:r>
              <a:rPr lang="en-US" altLang="zh-TW" dirty="0">
                <a:solidFill>
                  <a:srgbClr val="2D6DA9"/>
                </a:solidFill>
              </a:rPr>
              <a:t>~</a:t>
            </a:r>
          </a:p>
          <a:p>
            <a:pPr defTabSz="678991">
              <a:defRPr/>
            </a:pPr>
            <a:endParaRPr lang="en-US" altLang="zh-TW" dirty="0">
              <a:solidFill>
                <a:srgbClr val="2D6DA9"/>
              </a:solidFill>
            </a:endParaRPr>
          </a:p>
          <a:p>
            <a:pPr defTabSz="678991">
              <a:defRPr/>
            </a:pPr>
            <a:r>
              <a:rPr lang="zh-TW" altLang="en-US" dirty="0">
                <a:solidFill>
                  <a:srgbClr val="2D6DA9"/>
                </a:solidFill>
              </a:rPr>
              <a:t>像是後端的環境建置，是由我們的組員上竣幫忙建立前後端環境，由於大家都是第一次碰</a:t>
            </a:r>
            <a:r>
              <a:rPr lang="zh-TW" altLang="en-US" dirty="0"/>
              <a:t>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的建立選項，所以花了不少時間查文件看大家都怎麼建立以 </a:t>
            </a:r>
            <a:r>
              <a:rPr lang="en-US" altLang="zh-TW" dirty="0"/>
              <a:t>www </a:t>
            </a:r>
            <a:r>
              <a:rPr lang="zh-TW" altLang="en-US" dirty="0"/>
              <a:t>檔啟動的 </a:t>
            </a:r>
            <a:r>
              <a:rPr lang="en-US" altLang="zh-TW" dirty="0"/>
              <a:t>typescript + express </a:t>
            </a:r>
            <a:r>
              <a:rPr lang="zh-TW" altLang="en-US" dirty="0"/>
              <a:t>的後端環境 。</a:t>
            </a:r>
            <a:endParaRPr lang="en-US" altLang="zh-TW" dirty="0"/>
          </a:p>
          <a:p>
            <a:pPr defTabSz="678991">
              <a:defRPr/>
            </a:pPr>
            <a:r>
              <a:rPr lang="zh-TW" altLang="en-US" dirty="0"/>
              <a:t>但看來看去，都沒有找到那麼完美符合我們需求的設定，過程中也有嘗試過直接把程式碼丟給 </a:t>
            </a:r>
            <a:r>
              <a:rPr lang="en-US" altLang="zh-TW" dirty="0" err="1"/>
              <a:t>chatGPT</a:t>
            </a:r>
            <a:r>
              <a:rPr lang="zh-TW" altLang="en-US" dirty="0"/>
              <a:t>，請他幫忙轉成 </a:t>
            </a:r>
            <a:r>
              <a:rPr lang="en-US" altLang="zh-TW" dirty="0"/>
              <a:t>typescript</a:t>
            </a:r>
            <a:r>
              <a:rPr lang="zh-TW" altLang="en-US" dirty="0"/>
              <a:t> 可以用的設定，但來回測試後還是有問題，最後還是老方法 </a:t>
            </a:r>
            <a:r>
              <a:rPr lang="en-US" altLang="zh-TW" dirty="0"/>
              <a:t>google </a:t>
            </a:r>
            <a:r>
              <a:rPr lang="zh-TW" altLang="en-US" dirty="0"/>
              <a:t>，靠著拼裝各個網路上的範例，才終於建立起我們專案的後端環境</a:t>
            </a:r>
          </a:p>
          <a:p>
            <a:pPr defTabSz="678991">
              <a:defRPr/>
            </a:pPr>
            <a:endParaRPr lang="en-US" altLang="zh-TW" dirty="0">
              <a:solidFill>
                <a:srgbClr val="2D6DA9"/>
              </a:solidFill>
            </a:endParaRP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24</a:t>
            </a:fld>
            <a:endParaRPr lang="zh-TW" altLang="en-US"/>
          </a:p>
        </p:txBody>
      </p:sp>
    </p:spTree>
    <p:extLst>
      <p:ext uri="{BB962C8B-B14F-4D97-AF65-F5344CB8AC3E}">
        <p14:creationId xmlns:p14="http://schemas.microsoft.com/office/powerpoint/2010/main" val="1872284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zh-TW" altLang="en-US" dirty="0"/>
              <a:t>有關 </a:t>
            </a:r>
            <a:r>
              <a:rPr lang="en-US" altLang="zh-TW" dirty="0"/>
              <a:t>debug </a:t>
            </a:r>
            <a:r>
              <a:rPr lang="zh-TW" altLang="en-US" dirty="0"/>
              <a:t>這件事</a:t>
            </a:r>
            <a:r>
              <a:rPr lang="en-US" altLang="zh-TW" dirty="0"/>
              <a:t>…</a:t>
            </a:r>
          </a:p>
          <a:p>
            <a:pPr defTabSz="678991">
              <a:defRPr/>
            </a:pPr>
            <a:r>
              <a:rPr lang="zh-TW" altLang="en-US" dirty="0"/>
              <a:t>在前端開發上如果遇到一些比較奇怪、不如預期的現象通常是由對整體專案比較熟悉的組員 </a:t>
            </a:r>
            <a:r>
              <a:rPr lang="en-US" altLang="zh-TW" dirty="0"/>
              <a:t>Blue</a:t>
            </a:r>
            <a:r>
              <a:rPr lang="zh-TW" altLang="en-US" dirty="0"/>
              <a:t> 幫忙</a:t>
            </a:r>
            <a:r>
              <a:rPr lang="en-US" altLang="zh-TW" dirty="0"/>
              <a:t>debug</a:t>
            </a:r>
            <a:r>
              <a:rPr lang="zh-TW" altLang="en-US" dirty="0"/>
              <a:t>，</a:t>
            </a:r>
            <a:endParaRPr lang="en-US" altLang="zh-TW" dirty="0"/>
          </a:p>
          <a:p>
            <a:pPr defTabSz="678991">
              <a:defRPr/>
            </a:pPr>
            <a:r>
              <a:rPr lang="zh-TW" altLang="en-US" dirty="0"/>
              <a:t>遇到的問題也是千奇百怪</a:t>
            </a:r>
            <a:endParaRPr lang="en-US" altLang="zh-TW" dirty="0"/>
          </a:p>
          <a:p>
            <a:pPr defTabSz="678991">
              <a:defRPr/>
            </a:pPr>
            <a:r>
              <a:rPr lang="zh-TW" altLang="en-US" dirty="0"/>
              <a:t>包括但不限於直接操作</a:t>
            </a:r>
            <a:r>
              <a:rPr lang="en-US" altLang="zh-TW" dirty="0"/>
              <a:t>API</a:t>
            </a:r>
            <a:r>
              <a:rPr lang="zh-TW" altLang="en-US" dirty="0"/>
              <a:t>取得的資料造成</a:t>
            </a:r>
            <a:r>
              <a:rPr lang="en-US" altLang="zh-TW" dirty="0"/>
              <a:t>server</a:t>
            </a:r>
            <a:r>
              <a:rPr lang="zh-TW" altLang="en-US" dirty="0"/>
              <a:t>端與用戶端渲染結果不如預期、錯誤地使用</a:t>
            </a:r>
            <a:r>
              <a:rPr lang="en-US" altLang="zh-TW" dirty="0" err="1"/>
              <a:t>pinia</a:t>
            </a:r>
            <a:r>
              <a:rPr lang="en-US" altLang="zh-TW" dirty="0"/>
              <a:t>...</a:t>
            </a:r>
            <a:r>
              <a:rPr lang="zh-TW" altLang="en-US" dirty="0"/>
              <a:t>等。</a:t>
            </a:r>
            <a:endParaRPr lang="en-US" altLang="zh-TW" dirty="0"/>
          </a:p>
          <a:p>
            <a:pPr defTabSz="678991">
              <a:defRPr/>
            </a:pPr>
            <a:r>
              <a:rPr lang="zh-TW" altLang="en-US" dirty="0"/>
              <a:t>解決這些問題可能需要仔細的除錯和測試，有時候需要花費大量的時間和精力。</a:t>
            </a:r>
          </a:p>
          <a:p>
            <a:r>
              <a:rPr lang="zh-TW" altLang="en-US" dirty="0"/>
              <a:t>感謝 </a:t>
            </a:r>
            <a:r>
              <a:rPr lang="en-US" altLang="zh-TW" dirty="0"/>
              <a:t>Blue</a:t>
            </a:r>
            <a:r>
              <a:rPr lang="zh-TW" altLang="en-US" dirty="0"/>
              <a:t> 的大力支援讓專案順利上線</a:t>
            </a:r>
            <a:r>
              <a:rPr lang="en-US" altLang="zh-TW" dirty="0"/>
              <a:t>~</a:t>
            </a:r>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25</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26</a:t>
            </a:fld>
            <a:endParaRPr lang="zh-TW" altLang="en-US"/>
          </a:p>
        </p:txBody>
      </p:sp>
    </p:spTree>
    <p:extLst>
      <p:ext uri="{BB962C8B-B14F-4D97-AF65-F5344CB8AC3E}">
        <p14:creationId xmlns:p14="http://schemas.microsoft.com/office/powerpoint/2010/main" val="1102072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en-US" altLang="zh-TW" dirty="0"/>
          </a:p>
          <a:p>
            <a:r>
              <a:rPr lang="zh-TW" altLang="en-US" dirty="0"/>
              <a:t>一開始只是做為過渡動畫呈現，到後來逐步優化成每請求</a:t>
            </a:r>
            <a:r>
              <a:rPr lang="en-US" altLang="zh-TW" dirty="0" err="1"/>
              <a:t>api</a:t>
            </a:r>
            <a:r>
              <a:rPr lang="zh-TW" altLang="en-US" dirty="0"/>
              <a:t>就會觸發這個</a:t>
            </a:r>
            <a:r>
              <a:rPr lang="en-US" altLang="zh-TW" dirty="0"/>
              <a:t>loading</a:t>
            </a:r>
            <a:r>
              <a:rPr lang="zh-TW" altLang="en-US" dirty="0"/>
              <a:t>動畫，一直到最新一版的話電城所有 </a:t>
            </a:r>
            <a:r>
              <a:rPr lang="en-US" altLang="zh-TW" dirty="0" err="1"/>
              <a:t>api</a:t>
            </a:r>
            <a:r>
              <a:rPr lang="zh-TW" altLang="en-US" dirty="0"/>
              <a:t>請求玩，並將資料渲染及討檢出使畫完成後，才將 </a:t>
            </a:r>
            <a:r>
              <a:rPr lang="en-US" altLang="zh-TW" dirty="0"/>
              <a:t>loading</a:t>
            </a:r>
            <a:r>
              <a:rPr lang="zh-TW" altLang="en-US" dirty="0"/>
              <a:t>移除，這個逐步升級的流程</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27</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專案倒數的部分考慮到效能問題，一開始的設定是根據距離結束時間設定不同的更新頻率。</a:t>
            </a:r>
          </a:p>
          <a:p>
            <a:r>
              <a:rPr lang="zh-TW" altLang="en-US" dirty="0"/>
              <a:t>分為“超過一天”、“一天內”、“一小時內”，讓顯示時可以依不同時間來決定更新畫面的頻率，避免效能上的浪費。</a:t>
            </a:r>
          </a:p>
          <a:p>
            <a:r>
              <a:rPr lang="zh-TW" altLang="en-US" dirty="0"/>
              <a:t>但後來考慮到整體呈現，最後還是決定採用每秒更新的倒數效果，這樣更能營造出緊迫感和興奮氛圍，讓使用者因一時的理智斷線而衝動消費</a:t>
            </a:r>
            <a:r>
              <a:rPr lang="en-US" altLang="zh-TW" dirty="0"/>
              <a:t>(</a:t>
            </a:r>
            <a:r>
              <a:rPr lang="zh-TW" altLang="en-US" dirty="0"/>
              <a:t>誤</a:t>
            </a:r>
            <a:r>
              <a:rPr lang="en-US" altLang="zh-TW" dirty="0"/>
              <a:t>XD)</a:t>
            </a:r>
            <a:r>
              <a:rPr lang="zh-TW" altLang="en-US" dirty="0"/>
              <a:t>。</a:t>
            </a:r>
          </a:p>
          <a:p>
            <a:endParaRPr lang="en-US" altLang="zh-TW" dirty="0"/>
          </a:p>
          <a:p>
            <a:r>
              <a:rPr lang="en-US" altLang="zh-TW" dirty="0"/>
              <a:t>(</a:t>
            </a:r>
          </a:p>
          <a:p>
            <a:r>
              <a:rPr lang="zh-TW" altLang="en-US" dirty="0"/>
              <a:t>註：</a:t>
            </a:r>
          </a:p>
          <a:p>
            <a:r>
              <a:rPr lang="zh-TW" altLang="en-US" dirty="0"/>
              <a:t>    超過一天  </a:t>
            </a:r>
            <a:r>
              <a:rPr lang="en-US" altLang="zh-TW" dirty="0"/>
              <a:t>=&gt;  </a:t>
            </a:r>
            <a:r>
              <a:rPr lang="zh-TW" altLang="en-US" dirty="0"/>
              <a:t>剩餘時間 </a:t>
            </a:r>
            <a:r>
              <a:rPr lang="en-US" altLang="zh-TW" dirty="0"/>
              <a:t>xx </a:t>
            </a:r>
            <a:r>
              <a:rPr lang="zh-TW" altLang="en-US" dirty="0"/>
              <a:t>天</a:t>
            </a:r>
          </a:p>
          <a:p>
            <a:r>
              <a:rPr lang="zh-TW" altLang="en-US" dirty="0"/>
              <a:t>    一天內     </a:t>
            </a:r>
            <a:r>
              <a:rPr lang="en-US" altLang="zh-TW" dirty="0"/>
              <a:t>=&gt;  </a:t>
            </a:r>
            <a:r>
              <a:rPr lang="zh-TW" altLang="en-US" dirty="0"/>
              <a:t>剩餘時間 </a:t>
            </a:r>
            <a:r>
              <a:rPr lang="en-US" altLang="zh-TW" dirty="0"/>
              <a:t>23 </a:t>
            </a:r>
            <a:r>
              <a:rPr lang="zh-TW" altLang="en-US" dirty="0"/>
              <a:t>小時 </a:t>
            </a:r>
            <a:r>
              <a:rPr lang="en-US" altLang="zh-TW" dirty="0"/>
              <a:t>55 </a:t>
            </a:r>
            <a:r>
              <a:rPr lang="zh-TW" altLang="en-US" dirty="0"/>
              <a:t>分</a:t>
            </a:r>
          </a:p>
          <a:p>
            <a:r>
              <a:rPr lang="zh-TW" altLang="en-US" dirty="0"/>
              <a:t>    一小時內 </a:t>
            </a:r>
            <a:r>
              <a:rPr lang="en-US" altLang="zh-TW" dirty="0"/>
              <a:t>=&gt;  </a:t>
            </a:r>
            <a:r>
              <a:rPr lang="zh-TW" altLang="en-US" dirty="0"/>
              <a:t>剩餘時間 </a:t>
            </a:r>
            <a:r>
              <a:rPr lang="en-US" altLang="zh-TW" dirty="0"/>
              <a:t>20 </a:t>
            </a:r>
            <a:r>
              <a:rPr lang="zh-TW" altLang="en-US" dirty="0"/>
              <a:t>分 </a:t>
            </a:r>
            <a:r>
              <a:rPr lang="en-US" altLang="zh-TW" dirty="0"/>
              <a:t>10 </a:t>
            </a:r>
            <a:r>
              <a:rPr lang="zh-TW" altLang="en-US" dirty="0"/>
              <a:t>秒</a:t>
            </a:r>
          </a:p>
          <a:p>
            <a:r>
              <a:rPr lang="zh-TW" altLang="en-US" dirty="0"/>
              <a:t> </a:t>
            </a:r>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28</a:t>
            </a:fld>
            <a:endParaRPr lang="zh-TW" altLang="en-US"/>
          </a:p>
        </p:txBody>
      </p:sp>
    </p:spTree>
    <p:extLst>
      <p:ext uri="{BB962C8B-B14F-4D97-AF65-F5344CB8AC3E}">
        <p14:creationId xmlns:p14="http://schemas.microsoft.com/office/powerpoint/2010/main" val="1988936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t>特別請 </a:t>
            </a:r>
            <a:r>
              <a:rPr lang="en-US" altLang="zh-TW" dirty="0"/>
              <a:t>ChatGPT </a:t>
            </a:r>
            <a:r>
              <a:rPr lang="zh-TW" altLang="en-US" dirty="0"/>
              <a:t>產出的程式碼，特別設計成不論是贊助什麼金額，會補滿到第一位數的整數。</a:t>
            </a:r>
            <a:endParaRPr lang="en-US" altLang="zh-TW" dirty="0"/>
          </a:p>
          <a:p>
            <a:pPr>
              <a:lnSpc>
                <a:spcPct val="150000"/>
              </a:lnSpc>
            </a:pPr>
            <a:r>
              <a:rPr lang="zh-TW" altLang="en-US" dirty="0"/>
              <a:t>相信強迫症患者</a:t>
            </a:r>
            <a:endParaRPr lang="en-US" altLang="zh-TW" dirty="0"/>
          </a:p>
          <a:p>
            <a:pPr>
              <a:lnSpc>
                <a:spcPct val="150000"/>
              </a:lnSpc>
            </a:pPr>
            <a:r>
              <a:rPr lang="zh-TW" altLang="en-US" dirty="0"/>
              <a:t>鼓勵沒有想法要額外贊助多少的人，可以多善用 </a:t>
            </a:r>
            <a:r>
              <a:rPr lang="en-US" altLang="zh-TW" dirty="0"/>
              <a:t>XD</a:t>
            </a:r>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29</a:t>
            </a:fld>
            <a:endParaRPr lang="zh-TW" altLang="en-US"/>
          </a:p>
        </p:txBody>
      </p:sp>
    </p:spTree>
    <p:extLst>
      <p:ext uri="{BB962C8B-B14F-4D97-AF65-F5344CB8AC3E}">
        <p14:creationId xmlns:p14="http://schemas.microsoft.com/office/powerpoint/2010/main" val="289802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在一開始呢</a:t>
            </a:r>
            <a:r>
              <a:rPr lang="en-US" altLang="zh-TW" dirty="0"/>
              <a:t>~</a:t>
            </a:r>
            <a:r>
              <a:rPr lang="zh-TW" altLang="en-US" dirty="0"/>
              <a:t>先說一下</a:t>
            </a:r>
            <a:r>
              <a:rPr lang="en-US" altLang="zh-TW" dirty="0"/>
              <a:t>~</a:t>
            </a:r>
            <a:r>
              <a:rPr lang="zh-TW" altLang="en-US" dirty="0"/>
              <a:t>為什麼會選擇做募資平台？</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3</a:t>
            </a:fld>
            <a:endParaRPr lang="zh-TW" altLang="en-US"/>
          </a:p>
        </p:txBody>
      </p:sp>
    </p:spTree>
    <p:extLst>
      <p:ext uri="{BB962C8B-B14F-4D97-AF65-F5344CB8AC3E}">
        <p14:creationId xmlns:p14="http://schemas.microsoft.com/office/powerpoint/2010/main" val="3306886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30</a:t>
            </a:fld>
            <a:endParaRPr lang="zh-TW" altLang="en-US"/>
          </a:p>
        </p:txBody>
      </p:sp>
    </p:spTree>
    <p:extLst>
      <p:ext uri="{BB962C8B-B14F-4D97-AF65-F5344CB8AC3E}">
        <p14:creationId xmlns:p14="http://schemas.microsoft.com/office/powerpoint/2010/main" val="6023142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zh-TW" altLang="en-US" dirty="0"/>
              <a:t>第一次參與製作這麼複雜的網站，有這麼多頁面和功能真的很棒</a:t>
            </a:r>
            <a:r>
              <a:rPr lang="en-US" altLang="zh-TW" dirty="0"/>
              <a:t>XD</a:t>
            </a:r>
          </a:p>
          <a:p>
            <a:r>
              <a:rPr lang="zh-TW" altLang="en-US" b="0" i="0" dirty="0">
                <a:solidFill>
                  <a:srgbClr val="000000"/>
                </a:solidFill>
                <a:effectLst/>
                <a:latin typeface="inherit"/>
              </a:rPr>
              <a:t>讓我們感到很有成就感。尤其在每個人都還要兼顧自身工作及身體狀況下，實際開發時間真的不多，卻能克服各種複雜的功能，有這樣的完成度。</a:t>
            </a:r>
            <a:endParaRPr lang="en-US" altLang="zh-TW" b="0" i="0" dirty="0">
              <a:solidFill>
                <a:srgbClr val="000000"/>
              </a:solidFill>
              <a:effectLst/>
              <a:latin typeface="inherit"/>
            </a:endParaRPr>
          </a:p>
          <a:p>
            <a:r>
              <a:rPr lang="zh-TW" altLang="en-US" b="0" i="0" dirty="0">
                <a:solidFill>
                  <a:srgbClr val="000000"/>
                </a:solidFill>
                <a:effectLst/>
                <a:latin typeface="inherit"/>
              </a:rPr>
              <a:t>而過程中和一群原本素昧平生的夥伴們慢慢熟悉、彼此交流也十分有趣，三個多月來堅持每週固定開會，通話的時間比家人還長（？）我們大概是這段時間最熟悉彼此聲音的人了</a:t>
            </a:r>
            <a:r>
              <a:rPr lang="en-US" altLang="zh-TW" b="0" i="0" dirty="0">
                <a:solidFill>
                  <a:srgbClr val="000000"/>
                </a:solidFill>
                <a:effectLst/>
                <a:latin typeface="inherit"/>
              </a:rPr>
              <a:t>XD</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31</a:t>
            </a:fld>
            <a:endParaRPr lang="zh-TW" altLang="en-US"/>
          </a:p>
        </p:txBody>
      </p:sp>
    </p:spTree>
    <p:extLst>
      <p:ext uri="{BB962C8B-B14F-4D97-AF65-F5344CB8AC3E}">
        <p14:creationId xmlns:p14="http://schemas.microsoft.com/office/powerpoint/2010/main" val="45472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678991">
              <a:defRPr/>
            </a:pPr>
            <a:r>
              <a:rPr lang="zh-TW" altLang="en-US" dirty="0"/>
              <a:t>雖然很肝，但有學到新東西的感覺很好。</a:t>
            </a:r>
            <a:endParaRPr lang="en-US" altLang="zh-TW" dirty="0"/>
          </a:p>
          <a:p>
            <a:r>
              <a:rPr lang="zh-TW" altLang="en-US" b="0" i="0" dirty="0">
                <a:solidFill>
                  <a:srgbClr val="333333"/>
                </a:solidFill>
                <a:effectLst/>
                <a:latin typeface="-apple-system"/>
              </a:rPr>
              <a:t>通過這個專題，我們更了解到規劃一個完整網站所需的各種技能和所需軟實力，未來我們會持續學習，並繼續優化我們的平台功能，希望能提供更好的瀏覽體驗給使用者。</a:t>
            </a:r>
          </a:p>
          <a:p>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32</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最後，感謝我的組員們這</a:t>
            </a:r>
            <a:r>
              <a:rPr lang="en-US" altLang="zh-TW" dirty="0"/>
              <a:t>3</a:t>
            </a:r>
            <a:r>
              <a:rPr lang="zh-TW" altLang="en-US" dirty="0"/>
              <a:t>個月來的堅持，感謝六角學院，感謝卡斯伯教練</a:t>
            </a:r>
            <a:endParaRPr lang="en-US" altLang="zh-TW" dirty="0"/>
          </a:p>
          <a:p>
            <a:r>
              <a:rPr lang="zh-TW" altLang="en-US" dirty="0"/>
              <a:t>大家一起朝著一個方向努力，好像不可能的事情，也變得不是那麼難了</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33</a:t>
            </a:fld>
            <a:endParaRPr lang="zh-TW" altLang="en-US"/>
          </a:p>
        </p:txBody>
      </p:sp>
    </p:spTree>
    <p:extLst>
      <p:ext uri="{BB962C8B-B14F-4D97-AF65-F5344CB8AC3E}">
        <p14:creationId xmlns:p14="http://schemas.microsoft.com/office/powerpoint/2010/main" val="140316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一切的起點，就是在 </a:t>
            </a:r>
            <a:r>
              <a:rPr lang="en-US" altLang="zh-TW" dirty="0"/>
              <a:t>2023 / 3 / 5</a:t>
            </a:r>
            <a:r>
              <a:rPr lang="zh-TW" altLang="en-US" dirty="0"/>
              <a:t> 那天認識了我的組員們，從此展開了驚險萬分的旅程 </a:t>
            </a:r>
            <a:r>
              <a:rPr lang="en-US" altLang="zh-TW" dirty="0"/>
              <a:t>(</a:t>
            </a:r>
            <a:r>
              <a:rPr lang="zh-TW" altLang="en-US" dirty="0"/>
              <a:t>誤</a:t>
            </a:r>
            <a:r>
              <a:rPr lang="en-US" altLang="zh-TW" dirty="0"/>
              <a:t>X)</a:t>
            </a:r>
          </a:p>
          <a:p>
            <a:r>
              <a:rPr lang="zh-TW" altLang="en-US" dirty="0"/>
              <a:t>在那天認識彼此，決定了未來幾個月一起燃燒生命的專題題目：募資網站！</a:t>
            </a:r>
            <a:endParaRPr lang="en-US" altLang="zh-TW" dirty="0"/>
          </a:p>
          <a:p>
            <a:br>
              <a:rPr lang="en-US" altLang="zh-TW" dirty="0"/>
            </a:br>
            <a:r>
              <a:rPr lang="zh-TW" altLang="en-US" dirty="0"/>
              <a:t>選擇募資網站的原因，是因為我們都對募資網站感興趣，加上平時也或多或少有贊助的經驗，因此選擇募資網站作為我們的 </a:t>
            </a:r>
            <a:r>
              <a:rPr lang="en-US" altLang="zh-TW" dirty="0"/>
              <a:t>project </a:t>
            </a:r>
            <a:r>
              <a:rPr lang="zh-TW" altLang="en-US" dirty="0"/>
              <a:t>題目。</a:t>
            </a:r>
            <a:endParaRPr lang="en-US" altLang="zh-TW" dirty="0"/>
          </a:p>
          <a:p>
            <a:pPr defTabSz="678991">
              <a:defRPr/>
            </a:pPr>
            <a:r>
              <a:rPr lang="zh-TW" altLang="en-US" b="1" dirty="0"/>
              <a:t>那</a:t>
            </a:r>
            <a:r>
              <a:rPr lang="zh-TW" altLang="en-US" dirty="0"/>
              <a:t>觀察到目前市場上的募資網站，大部分都是屬於物品、線上的募資，較少是線下實體活動這類的募資項目。</a:t>
            </a:r>
            <a:endParaRPr lang="en-US" altLang="zh-TW" dirty="0"/>
          </a:p>
          <a:p>
            <a:pPr defTabSz="678991">
              <a:defRPr/>
            </a:pPr>
            <a:r>
              <a:rPr lang="zh-TW" altLang="en-US" dirty="0"/>
              <a:t>因此為了提供這類型的募資項目一個募資管道，我們幾經討論後，訂下了我們的主要 </a:t>
            </a:r>
            <a:r>
              <a:rPr lang="en-US" altLang="zh-TW" dirty="0"/>
              <a:t>TA</a:t>
            </a:r>
            <a:r>
              <a:rPr lang="zh-TW" altLang="en-US" dirty="0"/>
              <a:t> 是這些舉辦實體活動尋求贊助的提案廠商。</a:t>
            </a:r>
          </a:p>
          <a:p>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794508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這是我們團隊的成員，前端有</a:t>
            </a:r>
            <a:r>
              <a:rPr lang="en-US" altLang="zh-TW" dirty="0"/>
              <a:t>…</a:t>
            </a:r>
            <a:r>
              <a:rPr lang="zh-TW" altLang="en-US" dirty="0"/>
              <a:t>，後端有</a:t>
            </a:r>
            <a:r>
              <a:rPr lang="en-US" altLang="zh-TW" dirty="0"/>
              <a:t>…</a:t>
            </a:r>
            <a:r>
              <a:rPr lang="zh-TW" altLang="en-US" dirty="0"/>
              <a:t>，大家協作十分順暢，彼此若有問題也會互相支援及技術的分享交流，很榮幸這次在這個專題遇到彼此，</a:t>
            </a:r>
            <a:endParaRPr lang="en-US" altLang="zh-TW" dirty="0"/>
          </a:p>
          <a:p>
            <a:r>
              <a:rPr lang="zh-TW" altLang="en-US" dirty="0"/>
              <a:t>也很高興能與大家分享我們這幾個月以來的開發成果</a:t>
            </a:r>
            <a:r>
              <a:rPr lang="en-US" altLang="zh-TW" dirty="0"/>
              <a:t>~</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860574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專題目標確認後，我們開始了對平台的規劃及發想</a:t>
            </a:r>
            <a:r>
              <a:rPr lang="en-US" altLang="zh-TW" dirty="0"/>
              <a:t>~</a:t>
            </a:r>
          </a:p>
          <a:p>
            <a:endParaRPr lang="en-US" altLang="zh-TW" dirty="0"/>
          </a:p>
          <a:p>
            <a:r>
              <a:rPr lang="zh-TW" altLang="en-US" dirty="0"/>
              <a:t>首先就是讓使用者如何能快速認識我們的平台，並能及時的獲得解答與贊助，過程中也有參考了市面上同類型的網站，如：挖貝、嘖嘖、</a:t>
            </a:r>
            <a:r>
              <a:rPr lang="en-US" altLang="zh-TW" dirty="0" err="1"/>
              <a:t>Hahow</a:t>
            </a:r>
            <a:r>
              <a:rPr lang="zh-TW" altLang="en-US" dirty="0"/>
              <a:t>、</a:t>
            </a:r>
            <a:r>
              <a:rPr lang="en-US" altLang="zh-TW" dirty="0">
                <a:latin typeface="gg sans"/>
              </a:rPr>
              <a:t> </a:t>
            </a:r>
            <a:r>
              <a:rPr lang="en-US" altLang="zh-TW" dirty="0" err="1">
                <a:latin typeface="gg sans"/>
              </a:rPr>
              <a:t>flyingV</a:t>
            </a:r>
            <a:r>
              <a:rPr lang="zh-TW" altLang="en-US" dirty="0"/>
              <a:t> 、</a:t>
            </a:r>
            <a:r>
              <a:rPr lang="zh-TW" altLang="en-US" dirty="0">
                <a:latin typeface="gg sans"/>
              </a:rPr>
              <a:t>手手公益 </a:t>
            </a:r>
            <a:r>
              <a:rPr lang="en-US" altLang="zh-TW" dirty="0">
                <a:latin typeface="gg sans"/>
              </a:rPr>
              <a:t>.</a:t>
            </a:r>
            <a:r>
              <a:rPr lang="en-US" altLang="zh-TW" dirty="0"/>
              <a:t>..</a:t>
            </a:r>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6</a:t>
            </a:fld>
            <a:endParaRPr lang="zh-TW" altLang="en-US"/>
          </a:p>
        </p:txBody>
      </p:sp>
    </p:spTree>
    <p:extLst>
      <p:ext uri="{BB962C8B-B14F-4D97-AF65-F5344CB8AC3E}">
        <p14:creationId xmlns:p14="http://schemas.microsoft.com/office/powerpoint/2010/main" val="3508985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那大家一定很好奇，為什麼我們的平台取名叫「倍而兔」呢？</a:t>
            </a:r>
            <a:endParaRPr lang="en-US" altLang="zh-TW" dirty="0"/>
          </a:p>
          <a:p>
            <a:r>
              <a:rPr lang="zh-TW" altLang="en-US" dirty="0"/>
              <a:t>這是因為我們在兔年相遇，又因為六角學院的 </a:t>
            </a:r>
            <a:r>
              <a:rPr lang="en-US" altLang="zh-TW" dirty="0"/>
              <a:t>Node.js </a:t>
            </a:r>
            <a:r>
              <a:rPr lang="zh-TW" altLang="en-US" dirty="0"/>
              <a:t>企業專題班而聚在一起，再加上我們被排到北二組，</a:t>
            </a:r>
            <a:br>
              <a:rPr lang="en-US" altLang="zh-TW" dirty="0"/>
            </a:br>
            <a:r>
              <a:rPr lang="zh-TW" altLang="en-US" dirty="0"/>
              <a:t>有了這幾個關鍵字後，交給 </a:t>
            </a:r>
            <a:r>
              <a:rPr lang="en-US" altLang="zh-TW" dirty="0"/>
              <a:t>ChatGPT</a:t>
            </a:r>
            <a:r>
              <a:rPr lang="zh-TW" altLang="en-US" dirty="0"/>
              <a:t>，請他發想，最後經過小組投票</a:t>
            </a:r>
            <a:r>
              <a:rPr lang="en-US" altLang="zh-TW" dirty="0"/>
              <a:t> </a:t>
            </a:r>
            <a:r>
              <a:rPr lang="zh-TW" altLang="en-US" dirty="0"/>
              <a:t>，選擇「倍而兔」作為我們的平台名稱。</a:t>
            </a:r>
            <a:endParaRPr lang="en-US" altLang="zh-TW" dirty="0"/>
          </a:p>
          <a:p>
            <a:r>
              <a:rPr lang="en-US" altLang="zh-TW" dirty="0"/>
              <a:t>---</a:t>
            </a:r>
          </a:p>
          <a:p>
            <a:r>
              <a:rPr lang="zh-TW" altLang="en-US" dirty="0"/>
              <a:t>平台名稱確認後，繼而延伸發想 </a:t>
            </a:r>
            <a:r>
              <a:rPr lang="en-US" altLang="zh-TW" dirty="0" err="1"/>
              <a:t>slogon</a:t>
            </a:r>
            <a:r>
              <a:rPr lang="zh-TW" altLang="en-US" dirty="0"/>
              <a:t> 及其他視覺風格衍伸。</a:t>
            </a:r>
            <a:endParaRPr lang="en-US" altLang="zh-TW" dirty="0"/>
          </a:p>
          <a:p>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7</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在我們開始建置網站前，我們先進行了一系列的規劃和設計的工作，以確保我們的網站能夠符合使用者的需求和期望。</a:t>
            </a:r>
            <a:br>
              <a:rPr lang="en-US" altLang="zh-TW" dirty="0"/>
            </a:br>
            <a:r>
              <a:rPr lang="zh-TW" altLang="en-US" dirty="0"/>
              <a:t>所以我們先列出使用者故事，也就是我們期許使用者能在我們的網站做到那些事，</a:t>
            </a:r>
            <a:endParaRPr lang="en-US" altLang="zh-TW" dirty="0"/>
          </a:p>
          <a:p>
            <a:r>
              <a:rPr lang="zh-TW" altLang="en-US" dirty="0"/>
              <a:t>總共有</a:t>
            </a:r>
            <a:r>
              <a:rPr lang="en-US" altLang="zh-TW" dirty="0"/>
              <a:t>4</a:t>
            </a:r>
            <a:r>
              <a:rPr lang="zh-TW" altLang="en-US" dirty="0"/>
              <a:t>個角色分別是 </a:t>
            </a:r>
            <a:r>
              <a:rPr lang="en-US" altLang="zh-TW" dirty="0"/>
              <a:t>1.</a:t>
            </a:r>
            <a:r>
              <a:rPr lang="zh-TW" altLang="en-US" dirty="0"/>
              <a:t> 一般民眾</a:t>
            </a:r>
            <a:r>
              <a:rPr lang="en-US" altLang="zh-TW" dirty="0"/>
              <a:t> 2.</a:t>
            </a:r>
            <a:r>
              <a:rPr lang="zh-TW" altLang="en-US" dirty="0"/>
              <a:t> 贊助方 </a:t>
            </a:r>
            <a:r>
              <a:rPr lang="en-US" altLang="zh-TW" dirty="0"/>
              <a:t>3.</a:t>
            </a:r>
            <a:r>
              <a:rPr lang="zh-TW" altLang="en-US" dirty="0"/>
              <a:t> 提案方 </a:t>
            </a:r>
            <a:r>
              <a:rPr lang="en-US" altLang="zh-TW" dirty="0"/>
              <a:t>4.</a:t>
            </a:r>
            <a:r>
              <a:rPr lang="zh-TW" altLang="en-US" dirty="0"/>
              <a:t> 平台管理者</a:t>
            </a:r>
            <a:br>
              <a:rPr lang="en-US" altLang="zh-TW" dirty="0"/>
            </a:br>
            <a:r>
              <a:rPr lang="zh-TW" altLang="en-US" dirty="0"/>
              <a:t>這幾個角色在使用我們的網站時，會有哪些動機、行為和結果。</a:t>
            </a:r>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8</a:t>
            </a:fld>
            <a:endParaRPr lang="zh-TW" altLang="en-US"/>
          </a:p>
        </p:txBody>
      </p:sp>
    </p:spTree>
    <p:extLst>
      <p:ext uri="{BB962C8B-B14F-4D97-AF65-F5344CB8AC3E}">
        <p14:creationId xmlns:p14="http://schemas.microsoft.com/office/powerpoint/2010/main" val="1163489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接著，我們進行了網站架構的設計，也就是要決定我們的網站有哪些主要的頁面，以及使用者怎麼進入我們的網站，及瀏覽網站的流程。</a:t>
            </a:r>
            <a:endParaRPr lang="en-US" altLang="zh-TW" dirty="0"/>
          </a:p>
          <a:p>
            <a:r>
              <a:rPr lang="en-US" altLang="zh-TW" dirty="0"/>
              <a:t>(</a:t>
            </a:r>
            <a:r>
              <a:rPr lang="zh-TW" altLang="en-US" dirty="0"/>
              <a:t>按一下</a:t>
            </a:r>
            <a:r>
              <a:rPr lang="en-US" altLang="zh-TW" dirty="0"/>
              <a:t>)</a:t>
            </a:r>
            <a:r>
              <a:rPr lang="zh-TW" altLang="en-US" dirty="0"/>
              <a:t>希望能規劃出更流暢的動線及方便贊助的介面，雖然使用者不一定會如我們預期地進行操作，不過這又是另一個課題了。</a:t>
            </a:r>
            <a:br>
              <a:rPr lang="en-US" altLang="zh-TW" dirty="0"/>
            </a:br>
            <a:endParaRPr lang="zh-TW" altLang="en-US" dirty="0"/>
          </a:p>
        </p:txBody>
      </p:sp>
      <p:sp>
        <p:nvSpPr>
          <p:cNvPr id="4" name="投影片編號版面配置區 3"/>
          <p:cNvSpPr>
            <a:spLocks noGrp="1"/>
          </p:cNvSpPr>
          <p:nvPr>
            <p:ph type="sldNum" sz="quarter" idx="5"/>
          </p:nvPr>
        </p:nvSpPr>
        <p:spPr>
          <a:xfrm>
            <a:off x="2589743" y="6948170"/>
            <a:ext cx="1981200" cy="367030"/>
          </a:xfrm>
          <a:prstGeom prst="rect">
            <a:avLst/>
          </a:prstGeom>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3247417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5" name="圖形 4">
            <a:extLst>
              <a:ext uri="{FF2B5EF4-FFF2-40B4-BE49-F238E27FC236}">
                <a16:creationId xmlns:a16="http://schemas.microsoft.com/office/drawing/2014/main" id="{6CB14A3A-FA6C-A946-6266-1F5114CFE7F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3865203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3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2381862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0867360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
        <p:nvSpPr>
          <p:cNvPr id="4" name="矩形: 圓角 3">
            <a:extLst>
              <a:ext uri="{FF2B5EF4-FFF2-40B4-BE49-F238E27FC236}">
                <a16:creationId xmlns:a16="http://schemas.microsoft.com/office/drawing/2014/main" id="{7AE90D3D-026A-FEFA-9DC6-AFF5AD868CCE}"/>
              </a:ext>
            </a:extLst>
          </p:cNvPr>
          <p:cNvSpPr/>
          <p:nvPr userDrawn="1"/>
        </p:nvSpPr>
        <p:spPr>
          <a:xfrm>
            <a:off x="137651" y="2022270"/>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１</a:t>
            </a:r>
          </a:p>
        </p:txBody>
      </p:sp>
      <p:sp>
        <p:nvSpPr>
          <p:cNvPr id="5" name="矩形: 圓角 4">
            <a:extLst>
              <a:ext uri="{FF2B5EF4-FFF2-40B4-BE49-F238E27FC236}">
                <a16:creationId xmlns:a16="http://schemas.microsoft.com/office/drawing/2014/main" id="{03947E4A-38E5-B3E0-9D91-3D7383668B30}"/>
              </a:ext>
            </a:extLst>
          </p:cNvPr>
          <p:cNvSpPr/>
          <p:nvPr userDrawn="1"/>
        </p:nvSpPr>
        <p:spPr>
          <a:xfrm>
            <a:off x="137651" y="2735109"/>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２</a:t>
            </a:r>
          </a:p>
        </p:txBody>
      </p:sp>
      <p:sp>
        <p:nvSpPr>
          <p:cNvPr id="9" name="矩形: 圓角 8">
            <a:extLst>
              <a:ext uri="{FF2B5EF4-FFF2-40B4-BE49-F238E27FC236}">
                <a16:creationId xmlns:a16="http://schemas.microsoft.com/office/drawing/2014/main" id="{9DF03F31-D45C-E6A6-C41E-C2E829EE3709}"/>
              </a:ext>
            </a:extLst>
          </p:cNvPr>
          <p:cNvSpPr/>
          <p:nvPr userDrawn="1"/>
        </p:nvSpPr>
        <p:spPr>
          <a:xfrm>
            <a:off x="137651" y="344794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３</a:t>
            </a:r>
          </a:p>
        </p:txBody>
      </p:sp>
      <p:sp>
        <p:nvSpPr>
          <p:cNvPr id="10" name="矩形: 圓角 9">
            <a:extLst>
              <a:ext uri="{FF2B5EF4-FFF2-40B4-BE49-F238E27FC236}">
                <a16:creationId xmlns:a16="http://schemas.microsoft.com/office/drawing/2014/main" id="{25A44504-FBDE-9B2B-BCD9-735C76788C26}"/>
              </a:ext>
            </a:extLst>
          </p:cNvPr>
          <p:cNvSpPr/>
          <p:nvPr userDrawn="1"/>
        </p:nvSpPr>
        <p:spPr>
          <a:xfrm>
            <a:off x="137651" y="416078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４</a:t>
            </a:r>
          </a:p>
        </p:txBody>
      </p:sp>
    </p:spTree>
    <p:extLst>
      <p:ext uri="{BB962C8B-B14F-4D97-AF65-F5344CB8AC3E}">
        <p14:creationId xmlns:p14="http://schemas.microsoft.com/office/powerpoint/2010/main" val="16098965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5" name="圖形 4">
            <a:extLst>
              <a:ext uri="{FF2B5EF4-FFF2-40B4-BE49-F238E27FC236}">
                <a16:creationId xmlns:a16="http://schemas.microsoft.com/office/drawing/2014/main" id="{DF294AE1-B059-88F1-7B48-20D0B7B2B1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70733" y="584200"/>
            <a:ext cx="1028700" cy="552450"/>
          </a:xfrm>
          <a:prstGeom prst="rect">
            <a:avLst/>
          </a:prstGeom>
        </p:spPr>
      </p:pic>
      <p:pic>
        <p:nvPicPr>
          <p:cNvPr id="6" name="圖形 5">
            <a:extLst>
              <a:ext uri="{FF2B5EF4-FFF2-40B4-BE49-F238E27FC236}">
                <a16:creationId xmlns:a16="http://schemas.microsoft.com/office/drawing/2014/main" id="{34E89585-598C-1A0A-4B71-03147D0498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29808652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5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pic>
        <p:nvPicPr>
          <p:cNvPr id="5" name="圖形 4">
            <a:extLst>
              <a:ext uri="{FF2B5EF4-FFF2-40B4-BE49-F238E27FC236}">
                <a16:creationId xmlns:a16="http://schemas.microsoft.com/office/drawing/2014/main" id="{DFAA9605-BBF9-FE73-0886-FC658D9595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4316066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43860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6" name="內容版面配置區 5">
            <a:extLst>
              <a:ext uri="{FF2B5EF4-FFF2-40B4-BE49-F238E27FC236}">
                <a16:creationId xmlns:a16="http://schemas.microsoft.com/office/drawing/2014/main" id="{A573EA6B-F15C-00FB-DA1E-448791F1B9A0}"/>
              </a:ext>
            </a:extLst>
          </p:cNvPr>
          <p:cNvSpPr>
            <a:spLocks noGrp="1"/>
          </p:cNvSpPr>
          <p:nvPr>
            <p:ph sz="quarter" idx="13"/>
          </p:nvPr>
        </p:nvSpPr>
        <p:spPr>
          <a:xfrm>
            <a:off x="7933800" y="1825625"/>
            <a:ext cx="3420000" cy="43524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5" name="圖形 4">
            <a:extLst>
              <a:ext uri="{FF2B5EF4-FFF2-40B4-BE49-F238E27FC236}">
                <a16:creationId xmlns:a16="http://schemas.microsoft.com/office/drawing/2014/main" id="{73CF1DD2-4925-388C-0FCB-4649D8C79A0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41779543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C549A454-1AFC-D82C-ED5E-DF66AFAE897E}"/>
              </a:ext>
            </a:extLst>
          </p:cNvPr>
          <p:cNvSpPr>
            <a:spLocks noGrp="1"/>
          </p:cNvSpPr>
          <p:nvPr>
            <p:ph sz="half" idx="14"/>
          </p:nvPr>
        </p:nvSpPr>
        <p:spPr>
          <a:xfrm>
            <a:off x="43860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內容版面配置區 2">
            <a:extLst>
              <a:ext uri="{FF2B5EF4-FFF2-40B4-BE49-F238E27FC236}">
                <a16:creationId xmlns:a16="http://schemas.microsoft.com/office/drawing/2014/main" id="{4E24CA2E-5FF5-6A3D-5D4A-7B048620DDAC}"/>
              </a:ext>
            </a:extLst>
          </p:cNvPr>
          <p:cNvSpPr>
            <a:spLocks noGrp="1"/>
          </p:cNvSpPr>
          <p:nvPr>
            <p:ph sz="half" idx="15"/>
          </p:nvPr>
        </p:nvSpPr>
        <p:spPr>
          <a:xfrm>
            <a:off x="79338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3799575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A270D76B-D13B-6B83-E838-13046BE3A91D}"/>
              </a:ext>
            </a:extLst>
          </p:cNvPr>
          <p:cNvSpPr>
            <a:spLocks noGrp="1"/>
          </p:cNvSpPr>
          <p:nvPr>
            <p:ph sz="half" idx="13"/>
          </p:nvPr>
        </p:nvSpPr>
        <p:spPr>
          <a:xfrm>
            <a:off x="838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3">
            <a:extLst>
              <a:ext uri="{FF2B5EF4-FFF2-40B4-BE49-F238E27FC236}">
                <a16:creationId xmlns:a16="http://schemas.microsoft.com/office/drawing/2014/main" id="{C7EDF663-66FF-B118-2F45-C69B626B859B}"/>
              </a:ext>
            </a:extLst>
          </p:cNvPr>
          <p:cNvSpPr>
            <a:spLocks noGrp="1"/>
          </p:cNvSpPr>
          <p:nvPr>
            <p:ph sz="half" idx="14"/>
          </p:nvPr>
        </p:nvSpPr>
        <p:spPr>
          <a:xfrm>
            <a:off x="6172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78441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11" name="內容版面配置區 2">
            <a:extLst>
              <a:ext uri="{FF2B5EF4-FFF2-40B4-BE49-F238E27FC236}">
                <a16:creationId xmlns:a16="http://schemas.microsoft.com/office/drawing/2014/main" id="{9A5A2546-B77A-1305-5602-BF42FE86EA1D}"/>
              </a:ext>
            </a:extLst>
          </p:cNvPr>
          <p:cNvSpPr>
            <a:spLocks noGrp="1"/>
          </p:cNvSpPr>
          <p:nvPr>
            <p:ph sz="half" idx="15"/>
          </p:nvPr>
        </p:nvSpPr>
        <p:spPr>
          <a:xfrm>
            <a:off x="838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2" name="內容版面配置區 2">
            <a:extLst>
              <a:ext uri="{FF2B5EF4-FFF2-40B4-BE49-F238E27FC236}">
                <a16:creationId xmlns:a16="http://schemas.microsoft.com/office/drawing/2014/main" id="{AC2EA0AC-FC36-DC4B-6CE2-E56089619935}"/>
              </a:ext>
            </a:extLst>
          </p:cNvPr>
          <p:cNvSpPr>
            <a:spLocks noGrp="1"/>
          </p:cNvSpPr>
          <p:nvPr>
            <p:ph sz="half" idx="16"/>
          </p:nvPr>
        </p:nvSpPr>
        <p:spPr>
          <a:xfrm>
            <a:off x="6172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內容版面配置區 2">
            <a:extLst>
              <a:ext uri="{FF2B5EF4-FFF2-40B4-BE49-F238E27FC236}">
                <a16:creationId xmlns:a16="http://schemas.microsoft.com/office/drawing/2014/main" id="{5592BFAB-14AB-F1B3-B94C-2551A83983CB}"/>
              </a:ext>
            </a:extLst>
          </p:cNvPr>
          <p:cNvSpPr>
            <a:spLocks noGrp="1"/>
          </p:cNvSpPr>
          <p:nvPr>
            <p:ph sz="half" idx="17"/>
          </p:nvPr>
        </p:nvSpPr>
        <p:spPr>
          <a:xfrm>
            <a:off x="838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4" name="內容版面配置區 2">
            <a:extLst>
              <a:ext uri="{FF2B5EF4-FFF2-40B4-BE49-F238E27FC236}">
                <a16:creationId xmlns:a16="http://schemas.microsoft.com/office/drawing/2014/main" id="{DC632A3A-6437-8AFC-8A73-4A526A346A93}"/>
              </a:ext>
            </a:extLst>
          </p:cNvPr>
          <p:cNvSpPr>
            <a:spLocks noGrp="1"/>
          </p:cNvSpPr>
          <p:nvPr>
            <p:ph sz="half" idx="18"/>
          </p:nvPr>
        </p:nvSpPr>
        <p:spPr>
          <a:xfrm>
            <a:off x="6172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3" name="圖形 2">
            <a:extLst>
              <a:ext uri="{FF2B5EF4-FFF2-40B4-BE49-F238E27FC236}">
                <a16:creationId xmlns:a16="http://schemas.microsoft.com/office/drawing/2014/main" id="{B9BC8C00-C9A0-77F2-35D4-EB6CBDE7C20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20718382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2023/7/2</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2023/7/2</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2023/7/2</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2023/7/2</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2023/7/2</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2023/7/2</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2023/7/2</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2023/7/2</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2023/7/2</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79" r:id="rId3"/>
    <p:sldLayoutId id="2147483678" r:id="rId4"/>
    <p:sldLayoutId id="2147483676" r:id="rId5"/>
    <p:sldLayoutId id="2147483664" r:id="rId6"/>
    <p:sldLayoutId id="2147483677" r:id="rId7"/>
    <p:sldLayoutId id="2147483672" r:id="rId8"/>
    <p:sldLayoutId id="2147483675" r:id="rId9"/>
    <p:sldLayoutId id="2147483673" r:id="rId10"/>
    <p:sldLayoutId id="2147483674" r:id="rId11"/>
    <p:sldLayoutId id="2147483661" r:id="rId12"/>
    <p:sldLayoutId id="2147483665" r:id="rId13"/>
    <p:sldLayoutId id="2147483666" r:id="rId14"/>
    <p:sldLayoutId id="2147483667" r:id="rId15"/>
    <p:sldLayoutId id="2147483668" r:id="rId16"/>
    <p:sldLayoutId id="2147483669" r:id="rId17"/>
    <p:sldLayoutId id="2147483670" r:id="rId18"/>
    <p:sldLayoutId id="214748367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5.png"/><Relationship Id="rId12"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2.svg"/><Relationship Id="rId11" Type="http://schemas.openxmlformats.org/officeDocument/2006/relationships/image" Target="../media/image3.png"/><Relationship Id="rId5" Type="http://schemas.openxmlformats.org/officeDocument/2006/relationships/image" Target="../media/image11.png"/><Relationship Id="rId10" Type="http://schemas.openxmlformats.org/officeDocument/2006/relationships/image" Target="../media/image18.svg"/><Relationship Id="rId4" Type="http://schemas.openxmlformats.org/officeDocument/2006/relationships/image" Target="../media/image10.svg"/><Relationship Id="rId9" Type="http://schemas.openxmlformats.org/officeDocument/2006/relationships/image" Target="../media/image17.png"/><Relationship Id="rId14" Type="http://schemas.openxmlformats.org/officeDocument/2006/relationships/image" Target="../media/image14.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17.xml"/><Relationship Id="rId16" Type="http://schemas.openxmlformats.org/officeDocument/2006/relationships/image" Target="../media/image56.png"/><Relationship Id="rId1" Type="http://schemas.openxmlformats.org/officeDocument/2006/relationships/slideLayout" Target="../slideLayouts/slideLayout1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FF6268"/>
                </a:solidFill>
                <a:effectLst/>
                <a:latin typeface="Noto Sans" panose="020B0502040204020203" pitchFamily="34" charset="0"/>
              </a:rPr>
              <a:t>募資</a:t>
            </a:r>
            <a:r>
              <a:rPr lang="zh-TW" altLang="en-US" spc="600" dirty="0">
                <a:solidFill>
                  <a:srgbClr val="FF6268"/>
                </a:solidFill>
                <a:latin typeface="Noto Sans" panose="020B0502040204020203" pitchFamily="34" charset="0"/>
              </a:rPr>
              <a:t>平台</a:t>
            </a:r>
            <a:endParaRPr lang="zh-TW" altLang="en-US" spc="600" dirty="0">
              <a:solidFill>
                <a:srgbClr val="FF6268"/>
              </a:solidFill>
            </a:endParaRPr>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4508" y="1146871"/>
            <a:ext cx="2200275" cy="104775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540155" y="0"/>
            <a:ext cx="914400" cy="9144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18518" y="4936577"/>
            <a:ext cx="1619250" cy="1619250"/>
          </a:xfrm>
          <a:prstGeom prst="rect">
            <a:avLst/>
          </a:prstGeom>
        </p:spPr>
      </p:pic>
      <p:sp>
        <p:nvSpPr>
          <p:cNvPr id="5" name="文字方塊 4">
            <a:extLst>
              <a:ext uri="{FF2B5EF4-FFF2-40B4-BE49-F238E27FC236}">
                <a16:creationId xmlns:a16="http://schemas.microsoft.com/office/drawing/2014/main" id="{563E74F8-8F71-D856-EB2D-84893EC9ACD8}"/>
              </a:ext>
            </a:extLst>
          </p:cNvPr>
          <p:cNvSpPr txBox="1"/>
          <p:nvPr/>
        </p:nvSpPr>
        <p:spPr>
          <a:xfrm>
            <a:off x="3512836" y="5474976"/>
            <a:ext cx="1264293" cy="369332"/>
          </a:xfrm>
          <a:prstGeom prst="rect">
            <a:avLst/>
          </a:prstGeom>
          <a:noFill/>
        </p:spPr>
        <p:txBody>
          <a:bodyPr wrap="square">
            <a:spAutoFit/>
          </a:bodyPr>
          <a:lstStyle/>
          <a:p>
            <a:r>
              <a:rPr lang="zh-TW" altLang="en-US" dirty="0"/>
              <a:t>（北二組）</a:t>
            </a:r>
          </a:p>
        </p:txBody>
      </p:sp>
      <p:pic>
        <p:nvPicPr>
          <p:cNvPr id="3" name="圖形 2">
            <a:extLst>
              <a:ext uri="{FF2B5EF4-FFF2-40B4-BE49-F238E27FC236}">
                <a16:creationId xmlns:a16="http://schemas.microsoft.com/office/drawing/2014/main" id="{58740A38-F557-61EC-C5F7-B41FE7518A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65784" y="1252156"/>
            <a:ext cx="702615" cy="377331"/>
          </a:xfrm>
          <a:prstGeom prst="rect">
            <a:avLst/>
          </a:prstGeom>
        </p:spPr>
      </p:pic>
    </p:spTree>
    <p:extLst>
      <p:ext uri="{BB962C8B-B14F-4D97-AF65-F5344CB8AC3E}">
        <p14:creationId xmlns:p14="http://schemas.microsoft.com/office/powerpoint/2010/main" val="33037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a:xfrm>
            <a:off x="1493132" y="1825625"/>
            <a:ext cx="2777926" cy="4351338"/>
          </a:xfrm>
        </p:spPr>
        <p:txBody>
          <a:bodyPr/>
          <a:lstStyle/>
          <a:p>
            <a:pPr marL="0" indent="0">
              <a:buNone/>
            </a:pPr>
            <a:r>
              <a:rPr lang="zh-TW" altLang="en-US" dirty="0"/>
              <a:t>設計元素</a:t>
            </a:r>
            <a:endParaRPr lang="en-US" altLang="zh-TW" dirty="0"/>
          </a:p>
          <a:p>
            <a:r>
              <a:rPr lang="zh-TW" altLang="en-US" dirty="0"/>
              <a:t>童趣風</a:t>
            </a:r>
            <a:endParaRPr lang="en-US" altLang="zh-TW" dirty="0"/>
          </a:p>
          <a:p>
            <a:r>
              <a:rPr lang="zh-TW" altLang="en-US" dirty="0"/>
              <a:t>暖色系</a:t>
            </a:r>
            <a:endParaRPr lang="en-US" altLang="zh-TW" dirty="0"/>
          </a:p>
          <a:p>
            <a:r>
              <a:rPr lang="zh-TW" altLang="en-US" dirty="0"/>
              <a:t>亮色系</a:t>
            </a:r>
          </a:p>
        </p:txBody>
      </p:sp>
      <p:pic>
        <p:nvPicPr>
          <p:cNvPr id="5" name="圖片 4">
            <a:extLst>
              <a:ext uri="{FF2B5EF4-FFF2-40B4-BE49-F238E27FC236}">
                <a16:creationId xmlns:a16="http://schemas.microsoft.com/office/drawing/2014/main" id="{CF85081A-B26B-FB70-A687-A669CC5C27D7}"/>
              </a:ext>
            </a:extLst>
          </p:cNvPr>
          <p:cNvPicPr>
            <a:picLocks noChangeAspect="1"/>
          </p:cNvPicPr>
          <p:nvPr/>
        </p:nvPicPr>
        <p:blipFill rotWithShape="1">
          <a:blip r:embed="rId3"/>
          <a:srcRect b="2504"/>
          <a:stretch/>
        </p:blipFill>
        <p:spPr>
          <a:xfrm>
            <a:off x="4479400" y="915139"/>
            <a:ext cx="6454659" cy="5854031"/>
          </a:xfrm>
          <a:prstGeom prst="rect">
            <a:avLst/>
          </a:prstGeom>
        </p:spPr>
      </p:pic>
    </p:spTree>
    <p:extLst>
      <p:ext uri="{BB962C8B-B14F-4D97-AF65-F5344CB8AC3E}">
        <p14:creationId xmlns:p14="http://schemas.microsoft.com/office/powerpoint/2010/main" val="63974548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a:xfrm>
            <a:off x="838200" y="1825625"/>
            <a:ext cx="10515600" cy="4351338"/>
          </a:xfrm>
        </p:spPr>
        <p:txBody>
          <a:bodyPr/>
          <a:lstStyle/>
          <a:p>
            <a:pPr marL="0" indent="0">
              <a:buNone/>
            </a:pPr>
            <a:endParaRPr lang="zh-TW" altLang="en-US" dirty="0"/>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rotWithShape="1">
          <a:blip r:embed="rId3"/>
          <a:srcRect b="5856"/>
          <a:stretch/>
        </p:blipFill>
        <p:spPr>
          <a:xfrm>
            <a:off x="7693439" y="230188"/>
            <a:ext cx="4373910" cy="6456362"/>
          </a:xfrm>
          <a:prstGeom prst="rect">
            <a:avLst/>
          </a:prstGeom>
        </p:spPr>
      </p:pic>
      <p:sp>
        <p:nvSpPr>
          <p:cNvPr id="3" name="矩形 2">
            <a:extLst>
              <a:ext uri="{FF2B5EF4-FFF2-40B4-BE49-F238E27FC236}">
                <a16:creationId xmlns:a16="http://schemas.microsoft.com/office/drawing/2014/main" id="{18EC9CE9-7901-BA3F-C5FC-1485104F440C}"/>
              </a:ext>
            </a:extLst>
          </p:cNvPr>
          <p:cNvSpPr/>
          <p:nvPr/>
        </p:nvSpPr>
        <p:spPr>
          <a:xfrm>
            <a:off x="7030064" y="1"/>
            <a:ext cx="5161935"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C59434B-EF9C-FCA6-5265-DB64CC77695C}"/>
              </a:ext>
            </a:extLst>
          </p:cNvPr>
          <p:cNvPicPr>
            <a:picLocks noChangeAspect="1"/>
          </p:cNvPicPr>
          <p:nvPr/>
        </p:nvPicPr>
        <p:blipFill rotWithShape="1">
          <a:blip r:embed="rId4"/>
          <a:srcRect r="32100"/>
          <a:stretch/>
        </p:blipFill>
        <p:spPr>
          <a:xfrm>
            <a:off x="838200" y="1640181"/>
            <a:ext cx="7525788" cy="4722225"/>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2705220620"/>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5051D524-7BCF-F696-B4B9-319219B5FF4B}"/>
              </a:ext>
            </a:extLst>
          </p:cNvPr>
          <p:cNvSpPr/>
          <p:nvPr/>
        </p:nvSpPr>
        <p:spPr>
          <a:xfrm>
            <a:off x="10453089" y="85694"/>
            <a:ext cx="1569660" cy="102589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2076" y="44172"/>
            <a:ext cx="8659534" cy="7007873"/>
          </a:xfrm>
        </p:spPr>
      </p:pic>
      <p:grpSp>
        <p:nvGrpSpPr>
          <p:cNvPr id="32" name="群組 31">
            <a:extLst>
              <a:ext uri="{FF2B5EF4-FFF2-40B4-BE49-F238E27FC236}">
                <a16:creationId xmlns:a16="http://schemas.microsoft.com/office/drawing/2014/main" id="{7CD93B14-A332-4A18-73FB-E589B6AE253E}"/>
              </a:ext>
            </a:extLst>
          </p:cNvPr>
          <p:cNvGrpSpPr/>
          <p:nvPr/>
        </p:nvGrpSpPr>
        <p:grpSpPr>
          <a:xfrm>
            <a:off x="0" y="718457"/>
            <a:ext cx="12192001" cy="6333588"/>
            <a:chOff x="0" y="718457"/>
            <a:chExt cx="12192001" cy="6333588"/>
          </a:xfrm>
        </p:grpSpPr>
        <p:sp>
          <p:nvSpPr>
            <p:cNvPr id="4" name="矩形 3">
              <a:extLst>
                <a:ext uri="{FF2B5EF4-FFF2-40B4-BE49-F238E27FC236}">
                  <a16:creationId xmlns:a16="http://schemas.microsoft.com/office/drawing/2014/main" id="{8DD545A1-24CB-BF33-2D7B-3C0FC2913DED}"/>
                </a:ext>
              </a:extLst>
            </p:cNvPr>
            <p:cNvSpPr/>
            <p:nvPr/>
          </p:nvSpPr>
          <p:spPr>
            <a:xfrm>
              <a:off x="0" y="718457"/>
              <a:ext cx="12192001" cy="6333588"/>
            </a:xfrm>
            <a:prstGeom prst="rect">
              <a:avLst/>
            </a:prstGeom>
            <a:solidFill>
              <a:srgbClr val="FFFFFF">
                <a:alpha val="8117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1" name="群組 30">
              <a:extLst>
                <a:ext uri="{FF2B5EF4-FFF2-40B4-BE49-F238E27FC236}">
                  <a16:creationId xmlns:a16="http://schemas.microsoft.com/office/drawing/2014/main" id="{34668900-9286-DDAA-0BE1-6C2BBE298F1A}"/>
                </a:ext>
              </a:extLst>
            </p:cNvPr>
            <p:cNvGrpSpPr/>
            <p:nvPr/>
          </p:nvGrpSpPr>
          <p:grpSpPr>
            <a:xfrm>
              <a:off x="1065091" y="1870036"/>
              <a:ext cx="10405892" cy="4086174"/>
              <a:chOff x="1065091" y="1870036"/>
              <a:chExt cx="10405892" cy="4086174"/>
            </a:xfrm>
          </p:grpSpPr>
          <p:sp>
            <p:nvSpPr>
              <p:cNvPr id="7" name="矩形: 圓角 6">
                <a:extLst>
                  <a:ext uri="{FF2B5EF4-FFF2-40B4-BE49-F238E27FC236}">
                    <a16:creationId xmlns:a16="http://schemas.microsoft.com/office/drawing/2014/main" id="{11E22AF4-2806-60D7-3BAD-6F326D5C7FC2}"/>
                  </a:ext>
                </a:extLst>
              </p:cNvPr>
              <p:cNvSpPr/>
              <p:nvPr/>
            </p:nvSpPr>
            <p:spPr>
              <a:xfrm>
                <a:off x="6785103" y="2784169"/>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Project</a:t>
                </a:r>
                <a:endParaRPr lang="zh-TW" altLang="en-US" dirty="0">
                  <a:solidFill>
                    <a:srgbClr val="2D6DA9"/>
                  </a:solidFill>
                </a:endParaRPr>
              </a:p>
            </p:txBody>
          </p:sp>
          <p:sp>
            <p:nvSpPr>
              <p:cNvPr id="8" name="矩形: 圓角 7">
                <a:extLst>
                  <a:ext uri="{FF2B5EF4-FFF2-40B4-BE49-F238E27FC236}">
                    <a16:creationId xmlns:a16="http://schemas.microsoft.com/office/drawing/2014/main" id="{EECEDFAD-FE8C-95BD-92B4-3AE8F78B49A2}"/>
                  </a:ext>
                </a:extLst>
              </p:cNvPr>
              <p:cNvSpPr/>
              <p:nvPr/>
            </p:nvSpPr>
            <p:spPr>
              <a:xfrm>
                <a:off x="8683351" y="3775491"/>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Option</a:t>
                </a:r>
                <a:endParaRPr lang="zh-TW" altLang="en-US" dirty="0">
                  <a:solidFill>
                    <a:srgbClr val="2D6DA9"/>
                  </a:solidFill>
                </a:endParaRPr>
              </a:p>
            </p:txBody>
          </p:sp>
          <p:sp>
            <p:nvSpPr>
              <p:cNvPr id="9" name="矩形: 圓角 8">
                <a:extLst>
                  <a:ext uri="{FF2B5EF4-FFF2-40B4-BE49-F238E27FC236}">
                    <a16:creationId xmlns:a16="http://schemas.microsoft.com/office/drawing/2014/main" id="{9CF4E85C-A1CD-B2A7-975E-273047B6C6B7}"/>
                  </a:ext>
                </a:extLst>
              </p:cNvPr>
              <p:cNvSpPr/>
              <p:nvPr/>
            </p:nvSpPr>
            <p:spPr>
              <a:xfrm>
                <a:off x="1065091" y="2450275"/>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B4543E"/>
                    </a:solidFill>
                  </a:rPr>
                  <a:t>User</a:t>
                </a:r>
                <a:endParaRPr lang="zh-TW" altLang="en-US" dirty="0">
                  <a:solidFill>
                    <a:srgbClr val="B4543E"/>
                  </a:solidFill>
                </a:endParaRPr>
              </a:p>
            </p:txBody>
          </p:sp>
          <p:sp>
            <p:nvSpPr>
              <p:cNvPr id="10" name="矩形: 圓角 9">
                <a:extLst>
                  <a:ext uri="{FF2B5EF4-FFF2-40B4-BE49-F238E27FC236}">
                    <a16:creationId xmlns:a16="http://schemas.microsoft.com/office/drawing/2014/main" id="{806DCD7A-33BB-0075-75A5-1E40AE062882}"/>
                  </a:ext>
                </a:extLst>
              </p:cNvPr>
              <p:cNvSpPr/>
              <p:nvPr/>
            </p:nvSpPr>
            <p:spPr>
              <a:xfrm>
                <a:off x="1065091" y="3998331"/>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B4543E"/>
                    </a:solidFill>
                  </a:rPr>
                  <a:t>UserProposer</a:t>
                </a:r>
                <a:endParaRPr lang="zh-TW" altLang="en-US" dirty="0">
                  <a:solidFill>
                    <a:srgbClr val="B4543E"/>
                  </a:solidFill>
                </a:endParaRPr>
              </a:p>
            </p:txBody>
          </p:sp>
          <p:sp>
            <p:nvSpPr>
              <p:cNvPr id="11" name="矩形: 圓角 10">
                <a:extLst>
                  <a:ext uri="{FF2B5EF4-FFF2-40B4-BE49-F238E27FC236}">
                    <a16:creationId xmlns:a16="http://schemas.microsoft.com/office/drawing/2014/main" id="{574315A1-9E32-0D01-044F-52273CD39105}"/>
                  </a:ext>
                </a:extLst>
              </p:cNvPr>
              <p:cNvSpPr/>
              <p:nvPr/>
            </p:nvSpPr>
            <p:spPr>
              <a:xfrm>
                <a:off x="4722949" y="4368537"/>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9D1EAD"/>
                    </a:solidFill>
                  </a:rPr>
                  <a:t>Order</a:t>
                </a:r>
                <a:endParaRPr lang="zh-TW" altLang="en-US" dirty="0">
                  <a:solidFill>
                    <a:srgbClr val="9D1EAD"/>
                  </a:solidFill>
                </a:endParaRPr>
              </a:p>
            </p:txBody>
          </p:sp>
          <p:sp>
            <p:nvSpPr>
              <p:cNvPr id="12" name="矩形: 圓角 11">
                <a:extLst>
                  <a:ext uri="{FF2B5EF4-FFF2-40B4-BE49-F238E27FC236}">
                    <a16:creationId xmlns:a16="http://schemas.microsoft.com/office/drawing/2014/main" id="{A033FF6C-1DE8-3A82-B5AD-8F68076212A6}"/>
                  </a:ext>
                </a:extLst>
              </p:cNvPr>
              <p:cNvSpPr/>
              <p:nvPr/>
            </p:nvSpPr>
            <p:spPr>
              <a:xfrm>
                <a:off x="4722949" y="5343562"/>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9D1EAD"/>
                    </a:solidFill>
                  </a:rPr>
                  <a:t>OrderInfo</a:t>
                </a:r>
                <a:endParaRPr lang="zh-TW" altLang="en-US" dirty="0">
                  <a:solidFill>
                    <a:srgbClr val="9D1EAD"/>
                  </a:solidFill>
                </a:endParaRPr>
              </a:p>
            </p:txBody>
          </p:sp>
          <p:sp>
            <p:nvSpPr>
              <p:cNvPr id="13" name="矩形: 圓角 12">
                <a:extLst>
                  <a:ext uri="{FF2B5EF4-FFF2-40B4-BE49-F238E27FC236}">
                    <a16:creationId xmlns:a16="http://schemas.microsoft.com/office/drawing/2014/main" id="{5A83EEE5-2308-EEDD-3B0D-18D902ED2C9C}"/>
                  </a:ext>
                </a:extLst>
              </p:cNvPr>
              <p:cNvSpPr/>
              <p:nvPr/>
            </p:nvSpPr>
            <p:spPr>
              <a:xfrm>
                <a:off x="8683350" y="4559526"/>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News</a:t>
                </a:r>
                <a:endParaRPr lang="zh-TW" altLang="en-US" dirty="0">
                  <a:solidFill>
                    <a:srgbClr val="2D6DA9"/>
                  </a:solidFill>
                </a:endParaRPr>
              </a:p>
            </p:txBody>
          </p:sp>
          <p:sp>
            <p:nvSpPr>
              <p:cNvPr id="14" name="矩形: 圓角 13">
                <a:extLst>
                  <a:ext uri="{FF2B5EF4-FFF2-40B4-BE49-F238E27FC236}">
                    <a16:creationId xmlns:a16="http://schemas.microsoft.com/office/drawing/2014/main" id="{3C288B44-B070-DF5D-919E-9B6593743D63}"/>
                  </a:ext>
                </a:extLst>
              </p:cNvPr>
              <p:cNvSpPr/>
              <p:nvPr/>
            </p:nvSpPr>
            <p:spPr>
              <a:xfrm>
                <a:off x="8683349" y="5343562"/>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2D6DA9"/>
                    </a:solidFill>
                  </a:rPr>
                  <a:t>Qas</a:t>
                </a:r>
                <a:endParaRPr lang="zh-TW" altLang="en-US" dirty="0">
                  <a:solidFill>
                    <a:srgbClr val="2D6DA9"/>
                  </a:solidFill>
                </a:endParaRPr>
              </a:p>
            </p:txBody>
          </p:sp>
          <p:cxnSp>
            <p:nvCxnSpPr>
              <p:cNvPr id="15" name="接點: 肘形 14">
                <a:extLst>
                  <a:ext uri="{FF2B5EF4-FFF2-40B4-BE49-F238E27FC236}">
                    <a16:creationId xmlns:a16="http://schemas.microsoft.com/office/drawing/2014/main" id="{7895BEC3-EDA8-7B69-221A-1AA4CFA0EA8E}"/>
                  </a:ext>
                </a:extLst>
              </p:cNvPr>
              <p:cNvCxnSpPr>
                <a:cxnSpLocks/>
                <a:stCxn id="9" idx="3"/>
                <a:endCxn id="11" idx="0"/>
              </p:cNvCxnSpPr>
              <p:nvPr/>
            </p:nvCxnSpPr>
            <p:spPr>
              <a:xfrm>
                <a:off x="3561659" y="2756599"/>
                <a:ext cx="2409574" cy="1611938"/>
              </a:xfrm>
              <a:prstGeom prst="bentConnector2">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1911EBFB-613A-10EF-95DD-2362999F07C8}"/>
                  </a:ext>
                </a:extLst>
              </p:cNvPr>
              <p:cNvCxnSpPr>
                <a:stCxn id="9" idx="2"/>
                <a:endCxn id="10" idx="0"/>
              </p:cNvCxnSpPr>
              <p:nvPr/>
            </p:nvCxnSpPr>
            <p:spPr>
              <a:xfrm rot="5400000">
                <a:off x="1845671" y="3530627"/>
                <a:ext cx="935408"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E56534B7-4F5B-D7AE-861C-857E9DC85E1B}"/>
                  </a:ext>
                </a:extLst>
              </p:cNvPr>
              <p:cNvCxnSpPr>
                <a:cxnSpLocks/>
                <a:stCxn id="10" idx="3"/>
                <a:endCxn id="7" idx="1"/>
              </p:cNvCxnSpPr>
              <p:nvPr/>
            </p:nvCxnSpPr>
            <p:spPr>
              <a:xfrm flipV="1">
                <a:off x="3561659" y="3090493"/>
                <a:ext cx="3223444" cy="1214162"/>
              </a:xfrm>
              <a:prstGeom prst="bentConnector3">
                <a:avLst>
                  <a:gd name="adj1" fmla="val 18430"/>
                </a:avLst>
              </a:prstGeom>
              <a:ln>
                <a:solidFill>
                  <a:srgbClr val="B4543E"/>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395ADFF1-687D-8003-21D0-E58CC4F69500}"/>
                  </a:ext>
                </a:extLst>
              </p:cNvPr>
              <p:cNvCxnSpPr>
                <a:stCxn id="11" idx="2"/>
                <a:endCxn id="12" idx="0"/>
              </p:cNvCxnSpPr>
              <p:nvPr/>
            </p:nvCxnSpPr>
            <p:spPr>
              <a:xfrm rot="5400000">
                <a:off x="5790045" y="5162373"/>
                <a:ext cx="362377"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1BDDBFA6-CA5A-5A89-4670-3B4F17D3842E}"/>
                  </a:ext>
                </a:extLst>
              </p:cNvPr>
              <p:cNvCxnSpPr>
                <a:cxnSpLocks/>
                <a:stCxn id="7" idx="3"/>
                <a:endCxn id="8" idx="0"/>
              </p:cNvCxnSpPr>
              <p:nvPr/>
            </p:nvCxnSpPr>
            <p:spPr>
              <a:xfrm>
                <a:off x="9255166" y="3090493"/>
                <a:ext cx="663217" cy="68499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9E4845CE-5803-A456-92EA-9B0A5EF71334}"/>
                  </a:ext>
                </a:extLst>
              </p:cNvPr>
              <p:cNvCxnSpPr>
                <a:cxnSpLocks/>
                <a:stCxn id="7" idx="2"/>
                <a:endCxn id="13" idx="1"/>
              </p:cNvCxnSpPr>
              <p:nvPr/>
            </p:nvCxnSpPr>
            <p:spPr>
              <a:xfrm rot="16200000" flipH="1">
                <a:off x="7617226" y="3799725"/>
                <a:ext cx="1469033" cy="66321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DBB9A7CB-7530-3E3D-6134-5F103DB8735A}"/>
                  </a:ext>
                </a:extLst>
              </p:cNvPr>
              <p:cNvCxnSpPr>
                <a:cxnSpLocks/>
                <a:stCxn id="7" idx="2"/>
                <a:endCxn id="14" idx="1"/>
              </p:cNvCxnSpPr>
              <p:nvPr/>
            </p:nvCxnSpPr>
            <p:spPr>
              <a:xfrm rot="16200000" flipH="1">
                <a:off x="7225208" y="4191744"/>
                <a:ext cx="2253069" cy="66321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4ACB2E23-85C4-5D1F-8331-6B16093BAB49}"/>
                  </a:ext>
                </a:extLst>
              </p:cNvPr>
              <p:cNvCxnSpPr>
                <a:stCxn id="10" idx="3"/>
                <a:endCxn id="11" idx="1"/>
              </p:cNvCxnSpPr>
              <p:nvPr/>
            </p:nvCxnSpPr>
            <p:spPr>
              <a:xfrm>
                <a:off x="3561659" y="4304655"/>
                <a:ext cx="1161290" cy="370206"/>
              </a:xfrm>
              <a:prstGeom prst="bentConnector3">
                <a:avLst>
                  <a:gd name="adj1" fmla="val 50000"/>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44F1FEA8-EAE3-23B9-1B98-B7DF1B0C3420}"/>
                  </a:ext>
                </a:extLst>
              </p:cNvPr>
              <p:cNvCxnSpPr>
                <a:stCxn id="11" idx="3"/>
                <a:endCxn id="8" idx="1"/>
              </p:cNvCxnSpPr>
              <p:nvPr/>
            </p:nvCxnSpPr>
            <p:spPr>
              <a:xfrm flipV="1">
                <a:off x="7219517" y="4081815"/>
                <a:ext cx="1463834" cy="593046"/>
              </a:xfrm>
              <a:prstGeom prst="bentConnector3">
                <a:avLst>
                  <a:gd name="adj1" fmla="val 50000"/>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E87F407C-328A-69BE-B1FC-ECAA8D026E4E}"/>
                  </a:ext>
                </a:extLst>
              </p:cNvPr>
              <p:cNvCxnSpPr>
                <a:cxnSpLocks/>
                <a:stCxn id="7" idx="2"/>
                <a:endCxn id="11" idx="3"/>
              </p:cNvCxnSpPr>
              <p:nvPr/>
            </p:nvCxnSpPr>
            <p:spPr>
              <a:xfrm rot="5400000">
                <a:off x="6980804" y="3635530"/>
                <a:ext cx="1278044" cy="80061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96AAC3F6-CFD0-5477-3132-038539EE1B0F}"/>
                  </a:ext>
                </a:extLst>
              </p:cNvPr>
              <p:cNvCxnSpPr>
                <a:cxnSpLocks/>
                <a:stCxn id="9" idx="0"/>
                <a:endCxn id="7" idx="0"/>
              </p:cNvCxnSpPr>
              <p:nvPr/>
            </p:nvCxnSpPr>
            <p:spPr>
              <a:xfrm rot="16200000" flipH="1">
                <a:off x="4999808" y="-236158"/>
                <a:ext cx="333894" cy="5706760"/>
              </a:xfrm>
              <a:prstGeom prst="bentConnector3">
                <a:avLst>
                  <a:gd name="adj1" fmla="val -68465"/>
                </a:avLst>
              </a:prstGeom>
              <a:ln>
                <a:solidFill>
                  <a:srgbClr val="2D6DA9"/>
                </a:solidFill>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7E45DA1C-1E80-4847-4252-13210C3CE4A0}"/>
                  </a:ext>
                </a:extLst>
              </p:cNvPr>
              <p:cNvSpPr txBox="1"/>
              <p:nvPr/>
            </p:nvSpPr>
            <p:spPr>
              <a:xfrm>
                <a:off x="4859340" y="1870036"/>
                <a:ext cx="1905522" cy="369332"/>
              </a:xfrm>
              <a:prstGeom prst="rect">
                <a:avLst/>
              </a:prstGeom>
              <a:noFill/>
            </p:spPr>
            <p:txBody>
              <a:bodyPr wrap="none" rtlCol="0">
                <a:spAutoFit/>
              </a:bodyPr>
              <a:lstStyle/>
              <a:p>
                <a:r>
                  <a:rPr lang="en-US" altLang="zh-TW" dirty="0">
                    <a:solidFill>
                      <a:srgbClr val="2D6DA9"/>
                    </a:solidFill>
                  </a:rPr>
                  <a:t>User like Project</a:t>
                </a:r>
                <a:endParaRPr lang="zh-TW" altLang="en-US" dirty="0">
                  <a:solidFill>
                    <a:srgbClr val="2D6DA9"/>
                  </a:solidFill>
                </a:endParaRPr>
              </a:p>
            </p:txBody>
          </p:sp>
          <p:sp>
            <p:nvSpPr>
              <p:cNvPr id="27" name="文字方塊 26">
                <a:extLst>
                  <a:ext uri="{FF2B5EF4-FFF2-40B4-BE49-F238E27FC236}">
                    <a16:creationId xmlns:a16="http://schemas.microsoft.com/office/drawing/2014/main" id="{63CCD718-C6F6-7C03-C448-B83EFD266322}"/>
                  </a:ext>
                </a:extLst>
              </p:cNvPr>
              <p:cNvSpPr txBox="1"/>
              <p:nvPr/>
            </p:nvSpPr>
            <p:spPr>
              <a:xfrm>
                <a:off x="9315906" y="2752665"/>
                <a:ext cx="2155077" cy="369332"/>
              </a:xfrm>
              <a:prstGeom prst="rect">
                <a:avLst/>
              </a:prstGeom>
              <a:noFill/>
            </p:spPr>
            <p:txBody>
              <a:bodyPr wrap="none" rtlCol="0">
                <a:spAutoFit/>
              </a:bodyPr>
              <a:lstStyle/>
              <a:p>
                <a:r>
                  <a:rPr lang="en-US" altLang="zh-TW" dirty="0">
                    <a:solidFill>
                      <a:srgbClr val="2D6DA9"/>
                    </a:solidFill>
                  </a:rPr>
                  <a:t>Project has Option</a:t>
                </a:r>
                <a:endParaRPr lang="zh-TW" altLang="en-US" dirty="0">
                  <a:solidFill>
                    <a:srgbClr val="2D6DA9"/>
                  </a:solidFill>
                </a:endParaRPr>
              </a:p>
            </p:txBody>
          </p:sp>
          <p:sp>
            <p:nvSpPr>
              <p:cNvPr id="28" name="文字方塊 27">
                <a:extLst>
                  <a:ext uri="{FF2B5EF4-FFF2-40B4-BE49-F238E27FC236}">
                    <a16:creationId xmlns:a16="http://schemas.microsoft.com/office/drawing/2014/main" id="{03C8CCE0-DCA3-DD5A-C8FD-4045A10E6387}"/>
                  </a:ext>
                </a:extLst>
              </p:cNvPr>
              <p:cNvSpPr txBox="1"/>
              <p:nvPr/>
            </p:nvSpPr>
            <p:spPr>
              <a:xfrm>
                <a:off x="6923785" y="3639278"/>
                <a:ext cx="1968231" cy="369332"/>
              </a:xfrm>
              <a:prstGeom prst="rect">
                <a:avLst/>
              </a:prstGeom>
              <a:noFill/>
            </p:spPr>
            <p:txBody>
              <a:bodyPr wrap="none" rtlCol="0">
                <a:spAutoFit/>
              </a:bodyPr>
              <a:lstStyle/>
              <a:p>
                <a:r>
                  <a:rPr lang="en-US" altLang="zh-TW" dirty="0">
                    <a:solidFill>
                      <a:srgbClr val="2D6DA9"/>
                    </a:solidFill>
                  </a:rPr>
                  <a:t>Order by  Project</a:t>
                </a:r>
                <a:endParaRPr lang="zh-TW" altLang="en-US" dirty="0">
                  <a:solidFill>
                    <a:srgbClr val="2D6DA9"/>
                  </a:solidFill>
                </a:endParaRPr>
              </a:p>
            </p:txBody>
          </p:sp>
          <p:sp>
            <p:nvSpPr>
              <p:cNvPr id="29" name="文字方塊 28">
                <a:extLst>
                  <a:ext uri="{FF2B5EF4-FFF2-40B4-BE49-F238E27FC236}">
                    <a16:creationId xmlns:a16="http://schemas.microsoft.com/office/drawing/2014/main" id="{82FAA405-E6EF-FDD9-A0D3-F80CF96A8862}"/>
                  </a:ext>
                </a:extLst>
              </p:cNvPr>
              <p:cNvSpPr txBox="1"/>
              <p:nvPr/>
            </p:nvSpPr>
            <p:spPr>
              <a:xfrm>
                <a:off x="4375529" y="2456652"/>
                <a:ext cx="1720471" cy="369332"/>
              </a:xfrm>
              <a:prstGeom prst="rect">
                <a:avLst/>
              </a:prstGeom>
              <a:noFill/>
            </p:spPr>
            <p:txBody>
              <a:bodyPr wrap="none" rtlCol="0">
                <a:spAutoFit/>
              </a:bodyPr>
              <a:lstStyle/>
              <a:p>
                <a:r>
                  <a:rPr lang="en-US" altLang="zh-TW" dirty="0">
                    <a:solidFill>
                      <a:srgbClr val="9D1EAD"/>
                    </a:solidFill>
                  </a:rPr>
                  <a:t>User get Order</a:t>
                </a:r>
                <a:endParaRPr lang="zh-TW" altLang="en-US" dirty="0">
                  <a:solidFill>
                    <a:srgbClr val="9D1EAD"/>
                  </a:solidFill>
                </a:endParaRPr>
              </a:p>
            </p:txBody>
          </p:sp>
          <p:sp>
            <p:nvSpPr>
              <p:cNvPr id="30" name="文字方塊 29">
                <a:extLst>
                  <a:ext uri="{FF2B5EF4-FFF2-40B4-BE49-F238E27FC236}">
                    <a16:creationId xmlns:a16="http://schemas.microsoft.com/office/drawing/2014/main" id="{B1E2C8EF-3B59-DE3F-BC1F-5AA366F2AECE}"/>
                  </a:ext>
                </a:extLst>
              </p:cNvPr>
              <p:cNvSpPr txBox="1"/>
              <p:nvPr/>
            </p:nvSpPr>
            <p:spPr>
              <a:xfrm>
                <a:off x="2560201" y="3316453"/>
                <a:ext cx="2975608" cy="369332"/>
              </a:xfrm>
              <a:prstGeom prst="rect">
                <a:avLst/>
              </a:prstGeom>
              <a:noFill/>
            </p:spPr>
            <p:txBody>
              <a:bodyPr wrap="square" rtlCol="0">
                <a:spAutoFit/>
              </a:bodyPr>
              <a:lstStyle/>
              <a:p>
                <a:r>
                  <a:rPr lang="en-US" altLang="zh-TW" dirty="0" err="1">
                    <a:solidFill>
                      <a:srgbClr val="B4543E"/>
                    </a:solidFill>
                  </a:rPr>
                  <a:t>UserProposer</a:t>
                </a:r>
                <a:r>
                  <a:rPr lang="en-US" altLang="zh-TW" dirty="0">
                    <a:solidFill>
                      <a:srgbClr val="B4543E"/>
                    </a:solidFill>
                  </a:rPr>
                  <a:t> has Project</a:t>
                </a:r>
                <a:endParaRPr lang="zh-TW" altLang="en-US" dirty="0">
                  <a:solidFill>
                    <a:srgbClr val="B4543E"/>
                  </a:solidFill>
                </a:endParaRPr>
              </a:p>
            </p:txBody>
          </p:sp>
        </p:grpSp>
      </p:grpSp>
    </p:spTree>
    <p:extLst>
      <p:ext uri="{BB962C8B-B14F-4D97-AF65-F5344CB8AC3E}">
        <p14:creationId xmlns:p14="http://schemas.microsoft.com/office/powerpoint/2010/main" val="25499772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5" name="文字方塊 4">
            <a:extLst>
              <a:ext uri="{FF2B5EF4-FFF2-40B4-BE49-F238E27FC236}">
                <a16:creationId xmlns:a16="http://schemas.microsoft.com/office/drawing/2014/main" id="{123B7C50-7E62-0976-F579-4ED61183ACA8}"/>
              </a:ext>
            </a:extLst>
          </p:cNvPr>
          <p:cNvSpPr txBox="1"/>
          <p:nvPr/>
        </p:nvSpPr>
        <p:spPr>
          <a:xfrm>
            <a:off x="10757322" y="5942568"/>
            <a:ext cx="1192955" cy="369332"/>
          </a:xfrm>
          <a:prstGeom prst="rect">
            <a:avLst/>
          </a:prstGeom>
          <a:noFill/>
        </p:spPr>
        <p:txBody>
          <a:bodyPr wrap="none" rtlCol="0">
            <a:spAutoFit/>
          </a:bodyPr>
          <a:lstStyle/>
          <a:p>
            <a:r>
              <a:rPr lang="en-US" altLang="zh-TW" dirty="0">
                <a:solidFill>
                  <a:srgbClr val="2D6DA9"/>
                </a:solidFill>
              </a:rPr>
              <a:t>Demo </a:t>
            </a:r>
            <a:r>
              <a:rPr lang="zh-TW" altLang="en-US" dirty="0">
                <a:solidFill>
                  <a:srgbClr val="2D6DA9"/>
                </a:solidFill>
              </a:rPr>
              <a:t> </a:t>
            </a:r>
            <a:r>
              <a:rPr lang="en-US" altLang="zh-TW" dirty="0">
                <a:solidFill>
                  <a:srgbClr val="2D6DA9"/>
                </a:solidFill>
              </a:rPr>
              <a:t>〉</a:t>
            </a:r>
            <a:endParaRPr lang="zh-TW" altLang="en-US" dirty="0">
              <a:solidFill>
                <a:srgbClr val="2D6DA9"/>
              </a:solidFill>
            </a:endParaRPr>
          </a:p>
        </p:txBody>
      </p:sp>
      <p:sp>
        <p:nvSpPr>
          <p:cNvPr id="7" name="內容版面配置區 6">
            <a:extLst>
              <a:ext uri="{FF2B5EF4-FFF2-40B4-BE49-F238E27FC236}">
                <a16:creationId xmlns:a16="http://schemas.microsoft.com/office/drawing/2014/main" id="{6D442A9E-3658-477B-C7E5-A177A64F9D87}"/>
              </a:ext>
            </a:extLst>
          </p:cNvPr>
          <p:cNvSpPr>
            <a:spLocks noGrp="1"/>
          </p:cNvSpPr>
          <p:nvPr>
            <p:ph sz="half" idx="1"/>
          </p:nvPr>
        </p:nvSpPr>
        <p:spPr>
          <a:xfrm>
            <a:off x="838200" y="2992609"/>
            <a:ext cx="5181600" cy="3184353"/>
          </a:xfrm>
        </p:spPr>
        <p:txBody>
          <a:bodyPr/>
          <a:lstStyle/>
          <a:p>
            <a:pPr marL="0" indent="0" algn="ctr">
              <a:buNone/>
            </a:pPr>
            <a:r>
              <a:rPr lang="zh-TW" altLang="en-US" sz="2800" dirty="0"/>
              <a:t>檢視所有專案</a:t>
            </a:r>
            <a:endParaRPr lang="en-US" altLang="zh-TW" sz="2800" dirty="0"/>
          </a:p>
          <a:p>
            <a:pPr marL="0" indent="0" algn="ctr">
              <a:buNone/>
            </a:pPr>
            <a:r>
              <a:rPr lang="zh-TW" altLang="en-US" sz="2800" dirty="0"/>
              <a:t>贊助心儀的專案</a:t>
            </a:r>
            <a:endParaRPr lang="en-US" altLang="zh-TW" sz="2800" dirty="0"/>
          </a:p>
          <a:p>
            <a:pPr marL="0" indent="0" algn="ctr">
              <a:buNone/>
            </a:pPr>
            <a:r>
              <a:rPr lang="zh-TW" altLang="en-US" sz="2800" dirty="0"/>
              <a:t>查看個人的贊助紀錄</a:t>
            </a:r>
            <a:endParaRPr lang="en-US" altLang="zh-TW" sz="2800" dirty="0"/>
          </a:p>
        </p:txBody>
      </p:sp>
      <p:sp>
        <p:nvSpPr>
          <p:cNvPr id="9" name="內容版面配置區 8">
            <a:extLst>
              <a:ext uri="{FF2B5EF4-FFF2-40B4-BE49-F238E27FC236}">
                <a16:creationId xmlns:a16="http://schemas.microsoft.com/office/drawing/2014/main" id="{2D21F031-1C70-F5F7-8E28-51886DD1FCFB}"/>
              </a:ext>
            </a:extLst>
          </p:cNvPr>
          <p:cNvSpPr>
            <a:spLocks noGrp="1"/>
          </p:cNvSpPr>
          <p:nvPr>
            <p:ph sz="half" idx="2"/>
          </p:nvPr>
        </p:nvSpPr>
        <p:spPr>
          <a:xfrm>
            <a:off x="6172200" y="2992609"/>
            <a:ext cx="5181600" cy="3184353"/>
          </a:xfrm>
        </p:spPr>
        <p:txBody>
          <a:bodyPr/>
          <a:lstStyle/>
          <a:p>
            <a:pPr marL="0" indent="0" algn="ctr">
              <a:buNone/>
            </a:pPr>
            <a:r>
              <a:rPr lang="zh-TW" altLang="en-US" sz="2800" dirty="0"/>
              <a:t>新增募資提案</a:t>
            </a:r>
            <a:endParaRPr lang="en-US" altLang="zh-TW" sz="2800" dirty="0"/>
          </a:p>
          <a:p>
            <a:pPr marL="0" indent="0" algn="ctr">
              <a:buNone/>
            </a:pPr>
            <a:r>
              <a:rPr lang="zh-TW" altLang="en-US" sz="2800" dirty="0"/>
              <a:t>查看提案紀錄</a:t>
            </a:r>
            <a:endParaRPr lang="en-US" altLang="zh-TW" sz="2800" dirty="0"/>
          </a:p>
          <a:p>
            <a:pPr marL="0" indent="0" algn="ctr">
              <a:buNone/>
            </a:pPr>
            <a:r>
              <a:rPr lang="zh-TW" altLang="en-US" sz="2800" dirty="0"/>
              <a:t>查看提案專案的募資狀況</a:t>
            </a:r>
          </a:p>
        </p:txBody>
      </p:sp>
      <p:grpSp>
        <p:nvGrpSpPr>
          <p:cNvPr id="12" name="群組 11">
            <a:extLst>
              <a:ext uri="{FF2B5EF4-FFF2-40B4-BE49-F238E27FC236}">
                <a16:creationId xmlns:a16="http://schemas.microsoft.com/office/drawing/2014/main" id="{331BE064-46D7-5670-80BA-95F68B9FE7BD}"/>
              </a:ext>
            </a:extLst>
          </p:cNvPr>
          <p:cNvGrpSpPr/>
          <p:nvPr/>
        </p:nvGrpSpPr>
        <p:grpSpPr>
          <a:xfrm>
            <a:off x="2261484" y="1807154"/>
            <a:ext cx="2335032" cy="881062"/>
            <a:chOff x="2693397" y="1806695"/>
            <a:chExt cx="1734224" cy="623218"/>
          </a:xfrm>
        </p:grpSpPr>
        <p:sp>
          <p:nvSpPr>
            <p:cNvPr id="13" name="Google Shape;716;p79">
              <a:extLst>
                <a:ext uri="{FF2B5EF4-FFF2-40B4-BE49-F238E27FC236}">
                  <a16:creationId xmlns:a16="http://schemas.microsoft.com/office/drawing/2014/main" id="{178A66E0-1DAD-DF65-1222-B20C5C209AA4}"/>
                </a:ext>
              </a:extLst>
            </p:cNvPr>
            <p:cNvSpPr/>
            <p:nvPr/>
          </p:nvSpPr>
          <p:spPr>
            <a:xfrm>
              <a:off x="2693397" y="1806695"/>
              <a:ext cx="1734224" cy="623218"/>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spcBef>
                  <a:spcPts val="0"/>
                </a:spcBef>
                <a:spcAft>
                  <a:spcPts val="0"/>
                </a:spcAft>
                <a:buNone/>
              </a:pPr>
              <a:endParaRPr lang="zh-TW" altLang="en-US"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grpSp>
          <p:nvGrpSpPr>
            <p:cNvPr id="14" name="群組 13">
              <a:extLst>
                <a:ext uri="{FF2B5EF4-FFF2-40B4-BE49-F238E27FC236}">
                  <a16:creationId xmlns:a16="http://schemas.microsoft.com/office/drawing/2014/main" id="{7FF1AFED-6140-D23B-7D99-B4000CA436EF}"/>
                </a:ext>
              </a:extLst>
            </p:cNvPr>
            <p:cNvGrpSpPr/>
            <p:nvPr/>
          </p:nvGrpSpPr>
          <p:grpSpPr>
            <a:xfrm>
              <a:off x="2905028" y="1889271"/>
              <a:ext cx="1499779" cy="458066"/>
              <a:chOff x="2984559" y="1900207"/>
              <a:chExt cx="1499779" cy="458066"/>
            </a:xfrm>
          </p:grpSpPr>
          <p:sp>
            <p:nvSpPr>
              <p:cNvPr id="15" name="文字方塊 14">
                <a:extLst>
                  <a:ext uri="{FF2B5EF4-FFF2-40B4-BE49-F238E27FC236}">
                    <a16:creationId xmlns:a16="http://schemas.microsoft.com/office/drawing/2014/main" id="{D6EE5595-4A1E-B0C2-7DDE-2F1C8DA58538}"/>
                  </a:ext>
                </a:extLst>
              </p:cNvPr>
              <p:cNvSpPr txBox="1"/>
              <p:nvPr/>
            </p:nvSpPr>
            <p:spPr>
              <a:xfrm>
                <a:off x="3334720" y="1980848"/>
                <a:ext cx="1149618" cy="326558"/>
              </a:xfrm>
              <a:prstGeom prst="rect">
                <a:avLst/>
              </a:prstGeom>
              <a:noFill/>
            </p:spPr>
            <p:txBody>
              <a:bodyPr wrap="square" anchor="ctr">
                <a:spAutoFit/>
              </a:bodyPr>
              <a:lstStyle/>
              <a:p>
                <a:pPr marL="0" marR="0" lvl="0" indent="0" algn="ctr" rtl="0">
                  <a:spcBef>
                    <a:spcPts val="0"/>
                  </a:spcBef>
                  <a:spcAft>
                    <a:spcPts val="0"/>
                  </a:spcAft>
                  <a:buNone/>
                </a:pPr>
                <a:r>
                  <a:rPr lang="zh-TW" altLang="en-US" sz="2400" b="1" dirty="0">
                    <a:solidFill>
                      <a:schemeClr val="bg1"/>
                    </a:solidFill>
                    <a:ea typeface="jf open 粉圓 1.1" panose="020F0500000000000000" pitchFamily="34" charset="-120"/>
                    <a:cs typeface="Zen Maru Gothic"/>
                    <a:sym typeface="Zen Maru Gothic"/>
                  </a:rPr>
                  <a:t>贊助方</a:t>
                </a:r>
              </a:p>
            </p:txBody>
          </p:sp>
          <p:sp>
            <p:nvSpPr>
              <p:cNvPr id="16" name="Freeform 24">
                <a:extLst>
                  <a:ext uri="{FF2B5EF4-FFF2-40B4-BE49-F238E27FC236}">
                    <a16:creationId xmlns:a16="http://schemas.microsoft.com/office/drawing/2014/main" id="{E2E26F5D-32B5-471C-1BAE-CD750634C249}"/>
                  </a:ext>
                </a:extLst>
              </p:cNvPr>
              <p:cNvSpPr/>
              <p:nvPr/>
            </p:nvSpPr>
            <p:spPr>
              <a:xfrm>
                <a:off x="2984559" y="1900207"/>
                <a:ext cx="478260" cy="458066"/>
              </a:xfrm>
              <a:custGeom>
                <a:avLst/>
                <a:gdLst/>
                <a:ahLst/>
                <a:cxnLst/>
                <a:rect l="l" t="t" r="r" b="b"/>
                <a:pathLst>
                  <a:path w="1303287" h="1430754">
                    <a:moveTo>
                      <a:pt x="0" y="0"/>
                    </a:moveTo>
                    <a:lnTo>
                      <a:pt x="1303287" y="0"/>
                    </a:lnTo>
                    <a:lnTo>
                      <a:pt x="1303287" y="1430754"/>
                    </a:lnTo>
                    <a:lnTo>
                      <a:pt x="0" y="14307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dirty="0"/>
              </a:p>
            </p:txBody>
          </p:sp>
        </p:grpSp>
      </p:grpSp>
      <p:grpSp>
        <p:nvGrpSpPr>
          <p:cNvPr id="17" name="群組 16">
            <a:extLst>
              <a:ext uri="{FF2B5EF4-FFF2-40B4-BE49-F238E27FC236}">
                <a16:creationId xmlns:a16="http://schemas.microsoft.com/office/drawing/2014/main" id="{43AEE2CB-332A-1616-127C-691B3AF482C6}"/>
              </a:ext>
            </a:extLst>
          </p:cNvPr>
          <p:cNvGrpSpPr/>
          <p:nvPr/>
        </p:nvGrpSpPr>
        <p:grpSpPr>
          <a:xfrm>
            <a:off x="7595484" y="1807154"/>
            <a:ext cx="2335032" cy="881062"/>
            <a:chOff x="2693397" y="1806695"/>
            <a:chExt cx="1734224" cy="623218"/>
          </a:xfrm>
        </p:grpSpPr>
        <p:sp>
          <p:nvSpPr>
            <p:cNvPr id="18" name="Google Shape;716;p79">
              <a:extLst>
                <a:ext uri="{FF2B5EF4-FFF2-40B4-BE49-F238E27FC236}">
                  <a16:creationId xmlns:a16="http://schemas.microsoft.com/office/drawing/2014/main" id="{C166DB25-1062-5F42-462A-F97BB443BBB8}"/>
                </a:ext>
              </a:extLst>
            </p:cNvPr>
            <p:cNvSpPr/>
            <p:nvPr/>
          </p:nvSpPr>
          <p:spPr>
            <a:xfrm>
              <a:off x="2693397" y="1806695"/>
              <a:ext cx="1734224" cy="623218"/>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spcBef>
                  <a:spcPts val="0"/>
                </a:spcBef>
                <a:spcAft>
                  <a:spcPts val="0"/>
                </a:spcAft>
                <a:buNone/>
              </a:pPr>
              <a:endParaRPr lang="zh-TW" altLang="en-US"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19" name="文字方塊 18">
              <a:extLst>
                <a:ext uri="{FF2B5EF4-FFF2-40B4-BE49-F238E27FC236}">
                  <a16:creationId xmlns:a16="http://schemas.microsoft.com/office/drawing/2014/main" id="{45B73F2D-9173-9B70-4A27-BB79615D1624}"/>
                </a:ext>
              </a:extLst>
            </p:cNvPr>
            <p:cNvSpPr txBox="1"/>
            <p:nvPr/>
          </p:nvSpPr>
          <p:spPr>
            <a:xfrm>
              <a:off x="3255189" y="1969912"/>
              <a:ext cx="1149618" cy="326558"/>
            </a:xfrm>
            <a:prstGeom prst="rect">
              <a:avLst/>
            </a:prstGeom>
            <a:noFill/>
          </p:spPr>
          <p:txBody>
            <a:bodyPr wrap="square" anchor="ctr">
              <a:spAutoFit/>
            </a:bodyPr>
            <a:lstStyle/>
            <a:p>
              <a:pPr marL="0" marR="0" lvl="0" indent="0" algn="ctr" rtl="0">
                <a:spcBef>
                  <a:spcPts val="0"/>
                </a:spcBef>
                <a:spcAft>
                  <a:spcPts val="0"/>
                </a:spcAft>
                <a:buNone/>
              </a:pPr>
              <a:r>
                <a:rPr lang="zh-TW" altLang="en-US" sz="2400" b="1" dirty="0">
                  <a:solidFill>
                    <a:schemeClr val="bg1"/>
                  </a:solidFill>
                  <a:ea typeface="jf open 粉圓 1.1" panose="020F0500000000000000" pitchFamily="34" charset="-120"/>
                  <a:cs typeface="Zen Maru Gothic"/>
                  <a:sym typeface="Zen Maru Gothic"/>
                </a:rPr>
                <a:t>提案方</a:t>
              </a:r>
            </a:p>
          </p:txBody>
        </p:sp>
      </p:grpSp>
      <p:sp>
        <p:nvSpPr>
          <p:cNvPr id="20" name="Freeform 22">
            <a:extLst>
              <a:ext uri="{FF2B5EF4-FFF2-40B4-BE49-F238E27FC236}">
                <a16:creationId xmlns:a16="http://schemas.microsoft.com/office/drawing/2014/main" id="{9F3C7977-E531-0360-C97E-BB0B5A6C7571}"/>
              </a:ext>
            </a:extLst>
          </p:cNvPr>
          <p:cNvSpPr/>
          <p:nvPr/>
        </p:nvSpPr>
        <p:spPr>
          <a:xfrm>
            <a:off x="7851665" y="1954733"/>
            <a:ext cx="672590" cy="585903"/>
          </a:xfrm>
          <a:custGeom>
            <a:avLst/>
            <a:gdLst/>
            <a:ahLst/>
            <a:cxnLst/>
            <a:rect l="l" t="t" r="r" b="b"/>
            <a:pathLst>
              <a:path w="1301020" h="1284462">
                <a:moveTo>
                  <a:pt x="0" y="0"/>
                </a:moveTo>
                <a:lnTo>
                  <a:pt x="1301020" y="0"/>
                </a:lnTo>
                <a:lnTo>
                  <a:pt x="1301020" y="1284462"/>
                </a:lnTo>
                <a:lnTo>
                  <a:pt x="0" y="1284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378629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01865A-80F9-7035-3284-4FAFB68645E2}"/>
              </a:ext>
            </a:extLst>
          </p:cNvPr>
          <p:cNvSpPr>
            <a:spLocks noGrp="1"/>
          </p:cNvSpPr>
          <p:nvPr>
            <p:ph type="title"/>
          </p:nvPr>
        </p:nvSpPr>
        <p:spPr/>
        <p:txBody>
          <a:bodyPr/>
          <a:lstStyle/>
          <a:p>
            <a:r>
              <a:rPr lang="zh-TW" altLang="zh-TW" b="0" dirty="0">
                <a:latin typeface="jf open 粉圓 1.1" panose="020F0500000000000000" pitchFamily="34" charset="-120"/>
                <a:ea typeface="jf open 粉圓 1.1" panose="020F0500000000000000" pitchFamily="34" charset="-120"/>
                <a:cs typeface="Zen Maru Gothic Medium"/>
                <a:sym typeface="Zen Maru Gothic Medium"/>
              </a:rPr>
              <a:t>開發時程</a:t>
            </a:r>
            <a:endParaRPr lang="zh-TW" altLang="en-US" dirty="0"/>
          </a:p>
        </p:txBody>
      </p:sp>
      <p:sp>
        <p:nvSpPr>
          <p:cNvPr id="5" name="Google Shape;658;p78">
            <a:extLst>
              <a:ext uri="{FF2B5EF4-FFF2-40B4-BE49-F238E27FC236}">
                <a16:creationId xmlns:a16="http://schemas.microsoft.com/office/drawing/2014/main" id="{01558BFE-68C9-963B-E661-C9A29140C851}"/>
              </a:ext>
            </a:extLst>
          </p:cNvPr>
          <p:cNvSpPr/>
          <p:nvPr/>
        </p:nvSpPr>
        <p:spPr>
          <a:xfrm>
            <a:off x="427588" y="2936349"/>
            <a:ext cx="1972515" cy="2582500"/>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6" name="Google Shape;659;p78">
            <a:extLst>
              <a:ext uri="{FF2B5EF4-FFF2-40B4-BE49-F238E27FC236}">
                <a16:creationId xmlns:a16="http://schemas.microsoft.com/office/drawing/2014/main" id="{3F9E7B83-CB14-E049-6BD0-F2CE5079363B}"/>
              </a:ext>
            </a:extLst>
          </p:cNvPr>
          <p:cNvSpPr/>
          <p:nvPr/>
        </p:nvSpPr>
        <p:spPr>
          <a:xfrm>
            <a:off x="2768663" y="3533023"/>
            <a:ext cx="1972515" cy="2959852"/>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7" name="Google Shape;660;p78">
            <a:extLst>
              <a:ext uri="{FF2B5EF4-FFF2-40B4-BE49-F238E27FC236}">
                <a16:creationId xmlns:a16="http://schemas.microsoft.com/office/drawing/2014/main" id="{D83027F6-CE2A-54FA-CF31-20092AD351E0}"/>
              </a:ext>
            </a:extLst>
          </p:cNvPr>
          <p:cNvGrpSpPr/>
          <p:nvPr/>
        </p:nvGrpSpPr>
        <p:grpSpPr>
          <a:xfrm>
            <a:off x="977467" y="2499799"/>
            <a:ext cx="872401" cy="872870"/>
            <a:chOff x="-62725" y="-2035"/>
            <a:chExt cx="2665449" cy="2544070"/>
          </a:xfrm>
        </p:grpSpPr>
        <p:sp>
          <p:nvSpPr>
            <p:cNvPr id="8" name="Google Shape;661;p78">
              <a:extLst>
                <a:ext uri="{FF2B5EF4-FFF2-40B4-BE49-F238E27FC236}">
                  <a16:creationId xmlns:a16="http://schemas.microsoft.com/office/drawing/2014/main" id="{48550E8B-00D2-93D6-803B-8BD6ED6A0B2C}"/>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9" name="Google Shape;662;p78">
              <a:extLst>
                <a:ext uri="{FF2B5EF4-FFF2-40B4-BE49-F238E27FC236}">
                  <a16:creationId xmlns:a16="http://schemas.microsoft.com/office/drawing/2014/main" id="{6FD68503-093F-048B-2B0A-BE4F2540F260}"/>
                </a:ext>
              </a:extLst>
            </p:cNvPr>
            <p:cNvSpPr/>
            <p:nvPr/>
          </p:nvSpPr>
          <p:spPr>
            <a:xfrm>
              <a:off x="1261854" y="2605"/>
              <a:ext cx="1183873" cy="927005"/>
            </a:xfrm>
            <a:custGeom>
              <a:avLst/>
              <a:gdLst/>
              <a:ahLst/>
              <a:cxnLst/>
              <a:rect l="l" t="t" r="r" b="b"/>
              <a:pathLst>
                <a:path w="1183873" h="927005" extrusionOk="0">
                  <a:moveTo>
                    <a:pt x="149257" y="5259"/>
                  </a:moveTo>
                  <a:cubicBezTo>
                    <a:pt x="594209" y="55006"/>
                    <a:pt x="980093" y="335367"/>
                    <a:pt x="1164903" y="743169"/>
                  </a:cubicBezTo>
                  <a:cubicBezTo>
                    <a:pt x="1183873" y="784535"/>
                    <a:pt x="1179260" y="832889"/>
                    <a:pt x="1152810" y="869922"/>
                  </a:cubicBezTo>
                  <a:cubicBezTo>
                    <a:pt x="1126360" y="906955"/>
                    <a:pt x="1082118" y="927005"/>
                    <a:pt x="1036835" y="922481"/>
                  </a:cubicBezTo>
                  <a:cubicBezTo>
                    <a:pt x="991552" y="917956"/>
                    <a:pt x="952151" y="889548"/>
                    <a:pt x="933552" y="848014"/>
                  </a:cubicBezTo>
                  <a:cubicBezTo>
                    <a:pt x="785704" y="521773"/>
                    <a:pt x="476996" y="297484"/>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10" name="Google Shape;663;p78">
            <a:extLst>
              <a:ext uri="{FF2B5EF4-FFF2-40B4-BE49-F238E27FC236}">
                <a16:creationId xmlns:a16="http://schemas.microsoft.com/office/drawing/2014/main" id="{2DB2C903-C9F8-14D9-8840-DBA43F31A8CF}"/>
              </a:ext>
            </a:extLst>
          </p:cNvPr>
          <p:cNvGrpSpPr/>
          <p:nvPr/>
        </p:nvGrpSpPr>
        <p:grpSpPr>
          <a:xfrm>
            <a:off x="3318521" y="3114699"/>
            <a:ext cx="881950" cy="872870"/>
            <a:chOff x="-62725" y="-2035"/>
            <a:chExt cx="2694624" cy="2544070"/>
          </a:xfrm>
        </p:grpSpPr>
        <p:sp>
          <p:nvSpPr>
            <p:cNvPr id="11" name="Google Shape;664;p78">
              <a:extLst>
                <a:ext uri="{FF2B5EF4-FFF2-40B4-BE49-F238E27FC236}">
                  <a16:creationId xmlns:a16="http://schemas.microsoft.com/office/drawing/2014/main" id="{AE5FAF87-B845-1D9F-14E9-AEADFCBD6375}"/>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12" name="Google Shape;665;p78">
              <a:extLst>
                <a:ext uri="{FF2B5EF4-FFF2-40B4-BE49-F238E27FC236}">
                  <a16:creationId xmlns:a16="http://schemas.microsoft.com/office/drawing/2014/main" id="{2A60026D-2479-9222-214A-96BA6609E79C}"/>
                </a:ext>
              </a:extLst>
            </p:cNvPr>
            <p:cNvSpPr/>
            <p:nvPr/>
          </p:nvSpPr>
          <p:spPr>
            <a:xfrm>
              <a:off x="1261854" y="2605"/>
              <a:ext cx="1370045" cy="2246921"/>
            </a:xfrm>
            <a:custGeom>
              <a:avLst/>
              <a:gdLst/>
              <a:ahLst/>
              <a:cxnLst/>
              <a:rect l="l" t="t" r="r" b="b"/>
              <a:pathLst>
                <a:path w="1370045" h="2246921" extrusionOk="0">
                  <a:moveTo>
                    <a:pt x="149257" y="5259"/>
                  </a:moveTo>
                  <a:cubicBezTo>
                    <a:pt x="644711" y="60652"/>
                    <a:pt x="1061930" y="400803"/>
                    <a:pt x="1215988" y="874943"/>
                  </a:cubicBezTo>
                  <a:cubicBezTo>
                    <a:pt x="1370045" y="1349084"/>
                    <a:pt x="1232443" y="1869507"/>
                    <a:pt x="864172" y="2205542"/>
                  </a:cubicBezTo>
                  <a:cubicBezTo>
                    <a:pt x="830693" y="2236366"/>
                    <a:pt x="783279" y="2246921"/>
                    <a:pt x="739885" y="2233209"/>
                  </a:cubicBezTo>
                  <a:cubicBezTo>
                    <a:pt x="696492" y="2219498"/>
                    <a:pt x="663751" y="2183617"/>
                    <a:pt x="654061" y="2139152"/>
                  </a:cubicBezTo>
                  <a:cubicBezTo>
                    <a:pt x="644371" y="2094687"/>
                    <a:pt x="659213" y="2048436"/>
                    <a:pt x="692967" y="2017912"/>
                  </a:cubicBezTo>
                  <a:cubicBezTo>
                    <a:pt x="987584" y="1749084"/>
                    <a:pt x="1097665" y="1332746"/>
                    <a:pt x="974419" y="953434"/>
                  </a:cubicBezTo>
                  <a:cubicBezTo>
                    <a:pt x="851173" y="574121"/>
                    <a:pt x="517398" y="302001"/>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13" name="Google Shape;666;p78">
            <a:extLst>
              <a:ext uri="{FF2B5EF4-FFF2-40B4-BE49-F238E27FC236}">
                <a16:creationId xmlns:a16="http://schemas.microsoft.com/office/drawing/2014/main" id="{AFA58605-78BA-1DB6-5A5E-88A05E8DC320}"/>
              </a:ext>
            </a:extLst>
          </p:cNvPr>
          <p:cNvGrpSpPr/>
          <p:nvPr/>
        </p:nvGrpSpPr>
        <p:grpSpPr>
          <a:xfrm>
            <a:off x="1077376" y="2582171"/>
            <a:ext cx="672423" cy="708355"/>
            <a:chOff x="1813" y="0"/>
            <a:chExt cx="809173" cy="812800"/>
          </a:xfrm>
        </p:grpSpPr>
        <p:sp>
          <p:nvSpPr>
            <p:cNvPr id="14" name="Google Shape;667;p78">
              <a:extLst>
                <a:ext uri="{FF2B5EF4-FFF2-40B4-BE49-F238E27FC236}">
                  <a16:creationId xmlns:a16="http://schemas.microsoft.com/office/drawing/2014/main" id="{D51D925E-02D0-A72A-94BC-E4E24D51E4F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15" name="Google Shape;668;p78">
              <a:extLst>
                <a:ext uri="{FF2B5EF4-FFF2-40B4-BE49-F238E27FC236}">
                  <a16:creationId xmlns:a16="http://schemas.microsoft.com/office/drawing/2014/main" id="{9B520213-1B6F-4063-70F3-20A25BC00630}"/>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1</a:t>
              </a:r>
              <a:endParaRPr>
                <a:latin typeface="jf open 粉圓 1.1" panose="020F0500000000000000" pitchFamily="34" charset="-120"/>
                <a:ea typeface="jf open 粉圓 1.1" panose="020F0500000000000000" pitchFamily="34" charset="-120"/>
              </a:endParaRPr>
            </a:p>
          </p:txBody>
        </p:sp>
      </p:grpSp>
      <p:grpSp>
        <p:nvGrpSpPr>
          <p:cNvPr id="16" name="Google Shape;669;p78">
            <a:extLst>
              <a:ext uri="{FF2B5EF4-FFF2-40B4-BE49-F238E27FC236}">
                <a16:creationId xmlns:a16="http://schemas.microsoft.com/office/drawing/2014/main" id="{8464B3F7-1729-C13E-1DB2-12185DD05AFE}"/>
              </a:ext>
            </a:extLst>
          </p:cNvPr>
          <p:cNvGrpSpPr/>
          <p:nvPr/>
        </p:nvGrpSpPr>
        <p:grpSpPr>
          <a:xfrm>
            <a:off x="3418430" y="3197071"/>
            <a:ext cx="672423" cy="708355"/>
            <a:chOff x="1813" y="0"/>
            <a:chExt cx="809173" cy="812800"/>
          </a:xfrm>
        </p:grpSpPr>
        <p:sp>
          <p:nvSpPr>
            <p:cNvPr id="17" name="Google Shape;670;p78">
              <a:extLst>
                <a:ext uri="{FF2B5EF4-FFF2-40B4-BE49-F238E27FC236}">
                  <a16:creationId xmlns:a16="http://schemas.microsoft.com/office/drawing/2014/main" id="{5EAD858C-8B66-9CD5-3FDD-1CE46C627D9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18" name="Google Shape;671;p78">
              <a:extLst>
                <a:ext uri="{FF2B5EF4-FFF2-40B4-BE49-F238E27FC236}">
                  <a16:creationId xmlns:a16="http://schemas.microsoft.com/office/drawing/2014/main" id="{05875C71-FDFD-A069-F2A2-D8406FA118CF}"/>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2</a:t>
              </a:r>
              <a:endParaRPr>
                <a:latin typeface="jf open 粉圓 1.1" panose="020F0500000000000000" pitchFamily="34" charset="-120"/>
                <a:ea typeface="jf open 粉圓 1.1" panose="020F0500000000000000" pitchFamily="34" charset="-120"/>
              </a:endParaRPr>
            </a:p>
          </p:txBody>
        </p:sp>
      </p:grpSp>
      <p:sp>
        <p:nvSpPr>
          <p:cNvPr id="19" name="Google Shape;672;p78">
            <a:extLst>
              <a:ext uri="{FF2B5EF4-FFF2-40B4-BE49-F238E27FC236}">
                <a16:creationId xmlns:a16="http://schemas.microsoft.com/office/drawing/2014/main" id="{275B25DB-9310-CD1C-FE6A-3F4A132F5FC0}"/>
              </a:ext>
            </a:extLst>
          </p:cNvPr>
          <p:cNvSpPr/>
          <p:nvPr/>
        </p:nvSpPr>
        <p:spPr>
          <a:xfrm>
            <a:off x="4966350" y="2936348"/>
            <a:ext cx="2163918" cy="2959852"/>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20" name="Google Shape;673;p78">
            <a:extLst>
              <a:ext uri="{FF2B5EF4-FFF2-40B4-BE49-F238E27FC236}">
                <a16:creationId xmlns:a16="http://schemas.microsoft.com/office/drawing/2014/main" id="{37800DB3-2590-96EF-9CC0-A109775B7CE4}"/>
              </a:ext>
            </a:extLst>
          </p:cNvPr>
          <p:cNvGrpSpPr/>
          <p:nvPr/>
        </p:nvGrpSpPr>
        <p:grpSpPr>
          <a:xfrm>
            <a:off x="5659625" y="2499799"/>
            <a:ext cx="882184" cy="902674"/>
            <a:chOff x="-62725" y="-2035"/>
            <a:chExt cx="2695338" cy="2630936"/>
          </a:xfrm>
        </p:grpSpPr>
        <p:sp>
          <p:nvSpPr>
            <p:cNvPr id="21" name="Google Shape;674;p78">
              <a:extLst>
                <a:ext uri="{FF2B5EF4-FFF2-40B4-BE49-F238E27FC236}">
                  <a16:creationId xmlns:a16="http://schemas.microsoft.com/office/drawing/2014/main" id="{8A2C5586-ABA5-C068-A104-5767ADE71991}"/>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22" name="Google Shape;675;p78">
              <a:extLst>
                <a:ext uri="{FF2B5EF4-FFF2-40B4-BE49-F238E27FC236}">
                  <a16:creationId xmlns:a16="http://schemas.microsoft.com/office/drawing/2014/main" id="{72A99F04-27F0-F96A-563C-C22449329F31}"/>
                </a:ext>
              </a:extLst>
            </p:cNvPr>
            <p:cNvSpPr/>
            <p:nvPr/>
          </p:nvSpPr>
          <p:spPr>
            <a:xfrm>
              <a:off x="577207" y="2605"/>
              <a:ext cx="2055406" cy="2626296"/>
            </a:xfrm>
            <a:custGeom>
              <a:avLst/>
              <a:gdLst/>
              <a:ahLst/>
              <a:cxnLst/>
              <a:rect l="l" t="t" r="r" b="b"/>
              <a:pathLst>
                <a:path w="2055406" h="2626296" extrusionOk="0">
                  <a:moveTo>
                    <a:pt x="833904" y="5259"/>
                  </a:moveTo>
                  <a:cubicBezTo>
                    <a:pt x="1346372" y="62555"/>
                    <a:pt x="1773324" y="424033"/>
                    <a:pt x="1914365" y="920031"/>
                  </a:cubicBezTo>
                  <a:cubicBezTo>
                    <a:pt x="2055406" y="1416029"/>
                    <a:pt x="1882535" y="1948072"/>
                    <a:pt x="1476890" y="2266441"/>
                  </a:cubicBezTo>
                  <a:cubicBezTo>
                    <a:pt x="1071245" y="2584809"/>
                    <a:pt x="513362" y="2626296"/>
                    <a:pt x="65089" y="2371428"/>
                  </a:cubicBezTo>
                  <a:cubicBezTo>
                    <a:pt x="25428" y="2349112"/>
                    <a:pt x="738" y="2307281"/>
                    <a:pt x="369" y="2261774"/>
                  </a:cubicBezTo>
                  <a:cubicBezTo>
                    <a:pt x="0" y="2216267"/>
                    <a:pt x="24008" y="2174041"/>
                    <a:pt x="63302" y="2151085"/>
                  </a:cubicBezTo>
                  <a:cubicBezTo>
                    <a:pt x="102596" y="2128129"/>
                    <a:pt x="151170" y="2127952"/>
                    <a:pt x="190630" y="2150621"/>
                  </a:cubicBezTo>
                  <a:cubicBezTo>
                    <a:pt x="549249" y="2354516"/>
                    <a:pt x="995555" y="2321327"/>
                    <a:pt x="1320071" y="2066631"/>
                  </a:cubicBezTo>
                  <a:cubicBezTo>
                    <a:pt x="1644586" y="1811936"/>
                    <a:pt x="1782883" y="1386302"/>
                    <a:pt x="1670051" y="989504"/>
                  </a:cubicBezTo>
                  <a:cubicBezTo>
                    <a:pt x="1557218" y="592705"/>
                    <a:pt x="1215656" y="303523"/>
                    <a:pt x="805682" y="257686"/>
                  </a:cubicBezTo>
                  <a:cubicBezTo>
                    <a:pt x="760433" y="252832"/>
                    <a:pt x="721240" y="224138"/>
                    <a:pt x="702944" y="182469"/>
                  </a:cubicBezTo>
                  <a:cubicBezTo>
                    <a:pt x="684647" y="140801"/>
                    <a:pt x="690044" y="92528"/>
                    <a:pt x="717091" y="55929"/>
                  </a:cubicBezTo>
                  <a:cubicBezTo>
                    <a:pt x="744138" y="19330"/>
                    <a:pt x="788701" y="0"/>
                    <a:pt x="833904"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23" name="Google Shape;676;p78">
            <a:extLst>
              <a:ext uri="{FF2B5EF4-FFF2-40B4-BE49-F238E27FC236}">
                <a16:creationId xmlns:a16="http://schemas.microsoft.com/office/drawing/2014/main" id="{34D9CBD0-0642-A181-E3F9-E56CCECE0CD3}"/>
              </a:ext>
            </a:extLst>
          </p:cNvPr>
          <p:cNvGrpSpPr/>
          <p:nvPr/>
        </p:nvGrpSpPr>
        <p:grpSpPr>
          <a:xfrm>
            <a:off x="5759534" y="2582171"/>
            <a:ext cx="672423" cy="708355"/>
            <a:chOff x="1813" y="0"/>
            <a:chExt cx="809173" cy="812800"/>
          </a:xfrm>
        </p:grpSpPr>
        <p:sp>
          <p:nvSpPr>
            <p:cNvPr id="24" name="Google Shape;677;p78">
              <a:extLst>
                <a:ext uri="{FF2B5EF4-FFF2-40B4-BE49-F238E27FC236}">
                  <a16:creationId xmlns:a16="http://schemas.microsoft.com/office/drawing/2014/main" id="{A5017904-A492-E23A-89F8-473CE3D7878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25" name="Google Shape;678;p78">
              <a:extLst>
                <a:ext uri="{FF2B5EF4-FFF2-40B4-BE49-F238E27FC236}">
                  <a16:creationId xmlns:a16="http://schemas.microsoft.com/office/drawing/2014/main" id="{A869470C-85D5-D700-28AE-9D14DC1C5730}"/>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3</a:t>
              </a:r>
              <a:endParaRPr>
                <a:latin typeface="jf open 粉圓 1.1" panose="020F0500000000000000" pitchFamily="34" charset="-120"/>
                <a:ea typeface="jf open 粉圓 1.1" panose="020F0500000000000000" pitchFamily="34" charset="-120"/>
              </a:endParaRPr>
            </a:p>
          </p:txBody>
        </p:sp>
      </p:grpSp>
      <p:sp>
        <p:nvSpPr>
          <p:cNvPr id="26" name="Google Shape;679;p78">
            <a:extLst>
              <a:ext uri="{FF2B5EF4-FFF2-40B4-BE49-F238E27FC236}">
                <a16:creationId xmlns:a16="http://schemas.microsoft.com/office/drawing/2014/main" id="{DF0E84DE-4103-1BC7-7BCA-A3B408F1CE11}"/>
              </a:ext>
            </a:extLst>
          </p:cNvPr>
          <p:cNvSpPr/>
          <p:nvPr/>
        </p:nvSpPr>
        <p:spPr>
          <a:xfrm>
            <a:off x="7521975" y="3552098"/>
            <a:ext cx="1972515" cy="2959852"/>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27" name="Google Shape;680;p78">
            <a:extLst>
              <a:ext uri="{FF2B5EF4-FFF2-40B4-BE49-F238E27FC236}">
                <a16:creationId xmlns:a16="http://schemas.microsoft.com/office/drawing/2014/main" id="{9DEFED6C-4612-6A6D-9B17-92C40E2E4DAA}"/>
              </a:ext>
            </a:extLst>
          </p:cNvPr>
          <p:cNvGrpSpPr/>
          <p:nvPr/>
        </p:nvGrpSpPr>
        <p:grpSpPr>
          <a:xfrm>
            <a:off x="8066328" y="3115549"/>
            <a:ext cx="887437" cy="900125"/>
            <a:chOff x="-79570" y="-2035"/>
            <a:chExt cx="2711388" cy="2623505"/>
          </a:xfrm>
        </p:grpSpPr>
        <p:sp>
          <p:nvSpPr>
            <p:cNvPr id="28" name="Google Shape;681;p78">
              <a:extLst>
                <a:ext uri="{FF2B5EF4-FFF2-40B4-BE49-F238E27FC236}">
                  <a16:creationId xmlns:a16="http://schemas.microsoft.com/office/drawing/2014/main" id="{DE3E6FD9-2D61-7497-23A4-207C1F9BB93A}"/>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29" name="Google Shape;682;p78">
              <a:extLst>
                <a:ext uri="{FF2B5EF4-FFF2-40B4-BE49-F238E27FC236}">
                  <a16:creationId xmlns:a16="http://schemas.microsoft.com/office/drawing/2014/main" id="{039A8A11-A3E4-8509-435F-BEFED6BEDE82}"/>
                </a:ext>
              </a:extLst>
            </p:cNvPr>
            <p:cNvSpPr/>
            <p:nvPr/>
          </p:nvSpPr>
          <p:spPr>
            <a:xfrm>
              <a:off x="-79570" y="2605"/>
              <a:ext cx="2711388" cy="2618865"/>
            </a:xfrm>
            <a:custGeom>
              <a:avLst/>
              <a:gdLst/>
              <a:ahLst/>
              <a:cxnLst/>
              <a:rect l="l" t="t" r="r" b="b"/>
              <a:pathLst>
                <a:path w="2711388" h="2618865" extrusionOk="0">
                  <a:moveTo>
                    <a:pt x="1490681" y="5259"/>
                  </a:moveTo>
                  <a:cubicBezTo>
                    <a:pt x="2011693" y="63510"/>
                    <a:pt x="2443367" y="435917"/>
                    <a:pt x="2577377" y="942758"/>
                  </a:cubicBezTo>
                  <a:cubicBezTo>
                    <a:pt x="2711388" y="1449598"/>
                    <a:pt x="2520191" y="1986696"/>
                    <a:pt x="2096057" y="2294847"/>
                  </a:cubicBezTo>
                  <a:cubicBezTo>
                    <a:pt x="1671924" y="2602998"/>
                    <a:pt x="1102031" y="2618865"/>
                    <a:pt x="661408" y="2334791"/>
                  </a:cubicBezTo>
                  <a:cubicBezTo>
                    <a:pt x="220786" y="2050717"/>
                    <a:pt x="0" y="1525090"/>
                    <a:pt x="105601" y="1011578"/>
                  </a:cubicBezTo>
                  <a:cubicBezTo>
                    <a:pt x="114569" y="966962"/>
                    <a:pt x="146723" y="930554"/>
                    <a:pt x="189889" y="916140"/>
                  </a:cubicBezTo>
                  <a:cubicBezTo>
                    <a:pt x="233054" y="901727"/>
                    <a:pt x="280633" y="911511"/>
                    <a:pt x="314608" y="941788"/>
                  </a:cubicBezTo>
                  <a:cubicBezTo>
                    <a:pt x="348583" y="972066"/>
                    <a:pt x="363761" y="1018207"/>
                    <a:pt x="354395" y="1062742"/>
                  </a:cubicBezTo>
                  <a:cubicBezTo>
                    <a:pt x="269914" y="1473551"/>
                    <a:pt x="446543" y="1894052"/>
                    <a:pt x="799041" y="2121312"/>
                  </a:cubicBezTo>
                  <a:cubicBezTo>
                    <a:pt x="1151539" y="2348571"/>
                    <a:pt x="1607453" y="2335877"/>
                    <a:pt x="1946760" y="2089356"/>
                  </a:cubicBezTo>
                  <a:cubicBezTo>
                    <a:pt x="2286067" y="1842835"/>
                    <a:pt x="2439024" y="1413158"/>
                    <a:pt x="2331816" y="1007685"/>
                  </a:cubicBezTo>
                  <a:cubicBezTo>
                    <a:pt x="2224607" y="602213"/>
                    <a:pt x="1879268" y="304287"/>
                    <a:pt x="1462459" y="257686"/>
                  </a:cubicBezTo>
                  <a:cubicBezTo>
                    <a:pt x="1417210" y="252832"/>
                    <a:pt x="1378017" y="224138"/>
                    <a:pt x="1359721" y="182469"/>
                  </a:cubicBezTo>
                  <a:cubicBezTo>
                    <a:pt x="1341424" y="140801"/>
                    <a:pt x="1346821" y="92528"/>
                    <a:pt x="1373868" y="55929"/>
                  </a:cubicBezTo>
                  <a:cubicBezTo>
                    <a:pt x="1400915" y="19330"/>
                    <a:pt x="1445478" y="0"/>
                    <a:pt x="1490681"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30" name="Google Shape;683;p78">
            <a:extLst>
              <a:ext uri="{FF2B5EF4-FFF2-40B4-BE49-F238E27FC236}">
                <a16:creationId xmlns:a16="http://schemas.microsoft.com/office/drawing/2014/main" id="{F81E66D7-C6B6-834E-1E19-572916069E07}"/>
              </a:ext>
            </a:extLst>
          </p:cNvPr>
          <p:cNvGrpSpPr/>
          <p:nvPr/>
        </p:nvGrpSpPr>
        <p:grpSpPr>
          <a:xfrm>
            <a:off x="8171751" y="3197921"/>
            <a:ext cx="672423" cy="708355"/>
            <a:chOff x="1813" y="0"/>
            <a:chExt cx="809173" cy="812800"/>
          </a:xfrm>
        </p:grpSpPr>
        <p:sp>
          <p:nvSpPr>
            <p:cNvPr id="31" name="Google Shape;684;p78">
              <a:extLst>
                <a:ext uri="{FF2B5EF4-FFF2-40B4-BE49-F238E27FC236}">
                  <a16:creationId xmlns:a16="http://schemas.microsoft.com/office/drawing/2014/main" id="{6B3E88A9-B159-3B2A-2234-7E41BAC0BBD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32" name="Google Shape;685;p78">
              <a:extLst>
                <a:ext uri="{FF2B5EF4-FFF2-40B4-BE49-F238E27FC236}">
                  <a16:creationId xmlns:a16="http://schemas.microsoft.com/office/drawing/2014/main" id="{883A077F-75AB-90EE-13B7-6949FE656A87}"/>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4</a:t>
              </a:r>
              <a:endParaRPr>
                <a:latin typeface="jf open 粉圓 1.1" panose="020F0500000000000000" pitchFamily="34" charset="-120"/>
                <a:ea typeface="jf open 粉圓 1.1" panose="020F0500000000000000" pitchFamily="34" charset="-120"/>
              </a:endParaRPr>
            </a:p>
          </p:txBody>
        </p:sp>
      </p:grpSp>
      <p:sp>
        <p:nvSpPr>
          <p:cNvPr id="33" name="Google Shape;686;p78">
            <a:extLst>
              <a:ext uri="{FF2B5EF4-FFF2-40B4-BE49-F238E27FC236}">
                <a16:creationId xmlns:a16="http://schemas.microsoft.com/office/drawing/2014/main" id="{A8E4ADA8-26F9-6E6F-776D-26A8B4A52621}"/>
              </a:ext>
            </a:extLst>
          </p:cNvPr>
          <p:cNvSpPr/>
          <p:nvPr/>
        </p:nvSpPr>
        <p:spPr>
          <a:xfrm>
            <a:off x="9791888" y="2936348"/>
            <a:ext cx="1972515" cy="1762795"/>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34" name="Google Shape;687;p78">
            <a:extLst>
              <a:ext uri="{FF2B5EF4-FFF2-40B4-BE49-F238E27FC236}">
                <a16:creationId xmlns:a16="http://schemas.microsoft.com/office/drawing/2014/main" id="{1D19A099-74E8-F7B5-935E-D5374593EE10}"/>
              </a:ext>
            </a:extLst>
          </p:cNvPr>
          <p:cNvGrpSpPr/>
          <p:nvPr/>
        </p:nvGrpSpPr>
        <p:grpSpPr>
          <a:xfrm>
            <a:off x="10341784" y="2499799"/>
            <a:ext cx="872401" cy="872870"/>
            <a:chOff x="-62725" y="-2035"/>
            <a:chExt cx="2665449" cy="2544070"/>
          </a:xfrm>
        </p:grpSpPr>
        <p:sp>
          <p:nvSpPr>
            <p:cNvPr id="35" name="Google Shape;688;p78">
              <a:extLst>
                <a:ext uri="{FF2B5EF4-FFF2-40B4-BE49-F238E27FC236}">
                  <a16:creationId xmlns:a16="http://schemas.microsoft.com/office/drawing/2014/main" id="{02A6AC35-F84D-FEDC-1109-4CADE14FBDC6}"/>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36" name="Google Shape;689;p78">
              <a:extLst>
                <a:ext uri="{FF2B5EF4-FFF2-40B4-BE49-F238E27FC236}">
                  <a16:creationId xmlns:a16="http://schemas.microsoft.com/office/drawing/2014/main" id="{3718D94D-9BBE-606E-A83A-71E1ECF5833B}"/>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37" name="Google Shape;690;p78">
            <a:extLst>
              <a:ext uri="{FF2B5EF4-FFF2-40B4-BE49-F238E27FC236}">
                <a16:creationId xmlns:a16="http://schemas.microsoft.com/office/drawing/2014/main" id="{4985C65E-0C54-956E-18C6-BDB3A754D6B3}"/>
              </a:ext>
            </a:extLst>
          </p:cNvPr>
          <p:cNvGrpSpPr/>
          <p:nvPr/>
        </p:nvGrpSpPr>
        <p:grpSpPr>
          <a:xfrm>
            <a:off x="10441694" y="2582171"/>
            <a:ext cx="672423" cy="708355"/>
            <a:chOff x="1813" y="0"/>
            <a:chExt cx="809173" cy="812800"/>
          </a:xfrm>
        </p:grpSpPr>
        <p:sp>
          <p:nvSpPr>
            <p:cNvPr id="38" name="Google Shape;691;p78">
              <a:extLst>
                <a:ext uri="{FF2B5EF4-FFF2-40B4-BE49-F238E27FC236}">
                  <a16:creationId xmlns:a16="http://schemas.microsoft.com/office/drawing/2014/main" id="{4298A3E2-B5AB-A736-4674-53BF89AF7BB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39" name="Google Shape;692;p78">
              <a:extLst>
                <a:ext uri="{FF2B5EF4-FFF2-40B4-BE49-F238E27FC236}">
                  <a16:creationId xmlns:a16="http://schemas.microsoft.com/office/drawing/2014/main" id="{28CBDD1A-54F2-4FD0-4489-D93DC8680F35}"/>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5</a:t>
              </a:r>
              <a:endParaRPr>
                <a:latin typeface="jf open 粉圓 1.1" panose="020F0500000000000000" pitchFamily="34" charset="-120"/>
                <a:ea typeface="jf open 粉圓 1.1" panose="020F0500000000000000" pitchFamily="34" charset="-120"/>
              </a:endParaRPr>
            </a:p>
          </p:txBody>
        </p:sp>
      </p:grpSp>
      <p:sp>
        <p:nvSpPr>
          <p:cNvPr id="40" name="Google Shape;693;p78">
            <a:extLst>
              <a:ext uri="{FF2B5EF4-FFF2-40B4-BE49-F238E27FC236}">
                <a16:creationId xmlns:a16="http://schemas.microsoft.com/office/drawing/2014/main" id="{F896D3FC-C76E-C111-8E31-E9F1E0169487}"/>
              </a:ext>
            </a:extLst>
          </p:cNvPr>
          <p:cNvSpPr txBox="1"/>
          <p:nvPr/>
        </p:nvSpPr>
        <p:spPr>
          <a:xfrm>
            <a:off x="685895" y="2002548"/>
            <a:ext cx="1455900" cy="307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zh-TW" sz="2400" dirty="0">
                <a:solidFill>
                  <a:schemeClr val="accent2"/>
                </a:solidFill>
                <a:latin typeface="jf open 粉圓 1.1" panose="020F0500000000000000" pitchFamily="34" charset="-120"/>
                <a:ea typeface="jf open 粉圓 1.1" panose="020F0500000000000000" pitchFamily="34" charset="-120"/>
                <a:cs typeface="Zen Maru Gothic"/>
                <a:sym typeface="Zen Maru Gothic"/>
              </a:rPr>
              <a:t>發想</a:t>
            </a:r>
            <a:endParaRPr sz="2400" dirty="0">
              <a:solidFill>
                <a:schemeClr val="accent2"/>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1" name="Google Shape;694;p78">
            <a:extLst>
              <a:ext uri="{FF2B5EF4-FFF2-40B4-BE49-F238E27FC236}">
                <a16:creationId xmlns:a16="http://schemas.microsoft.com/office/drawing/2014/main" id="{32F326E4-54DD-2A61-5482-56B43CF50070}"/>
              </a:ext>
            </a:extLst>
          </p:cNvPr>
          <p:cNvSpPr txBox="1"/>
          <p:nvPr/>
        </p:nvSpPr>
        <p:spPr>
          <a:xfrm>
            <a:off x="3076757" y="2582186"/>
            <a:ext cx="14559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設計</a:t>
            </a:r>
            <a:endParaRPr sz="1000">
              <a:latin typeface="jf open 粉圓 1.1" panose="020F0500000000000000" pitchFamily="34" charset="-120"/>
              <a:ea typeface="jf open 粉圓 1.1" panose="020F0500000000000000" pitchFamily="34" charset="-120"/>
            </a:endParaRPr>
          </a:p>
        </p:txBody>
      </p:sp>
      <p:sp>
        <p:nvSpPr>
          <p:cNvPr id="42" name="Google Shape;695;p78">
            <a:extLst>
              <a:ext uri="{FF2B5EF4-FFF2-40B4-BE49-F238E27FC236}">
                <a16:creationId xmlns:a16="http://schemas.microsoft.com/office/drawing/2014/main" id="{4CE94296-AB00-84B4-C642-F972F400D60E}"/>
              </a:ext>
            </a:extLst>
          </p:cNvPr>
          <p:cNvSpPr/>
          <p:nvPr/>
        </p:nvSpPr>
        <p:spPr>
          <a:xfrm rot="16209603">
            <a:off x="2687981" y="2880091"/>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3" name="Google Shape;696;p78">
            <a:extLst>
              <a:ext uri="{FF2B5EF4-FFF2-40B4-BE49-F238E27FC236}">
                <a16:creationId xmlns:a16="http://schemas.microsoft.com/office/drawing/2014/main" id="{2CCE22FA-094F-F045-09F2-B61829013F56}"/>
              </a:ext>
            </a:extLst>
          </p:cNvPr>
          <p:cNvSpPr/>
          <p:nvPr/>
        </p:nvSpPr>
        <p:spPr>
          <a:xfrm rot="15495445" flipH="1">
            <a:off x="5168882" y="5641522"/>
            <a:ext cx="388651" cy="829559"/>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4" name="Google Shape;697;p78">
            <a:extLst>
              <a:ext uri="{FF2B5EF4-FFF2-40B4-BE49-F238E27FC236}">
                <a16:creationId xmlns:a16="http://schemas.microsoft.com/office/drawing/2014/main" id="{F5002765-D159-CE7D-911F-5BE5D2D7C52A}"/>
              </a:ext>
            </a:extLst>
          </p:cNvPr>
          <p:cNvSpPr/>
          <p:nvPr/>
        </p:nvSpPr>
        <p:spPr>
          <a:xfrm rot="16209603">
            <a:off x="7426706" y="2880091"/>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5" name="Google Shape;698;p78">
            <a:extLst>
              <a:ext uri="{FF2B5EF4-FFF2-40B4-BE49-F238E27FC236}">
                <a16:creationId xmlns:a16="http://schemas.microsoft.com/office/drawing/2014/main" id="{ED6DE954-9EA8-6447-AAF2-596F2AA598FF}"/>
              </a:ext>
            </a:extLst>
          </p:cNvPr>
          <p:cNvSpPr/>
          <p:nvPr/>
        </p:nvSpPr>
        <p:spPr>
          <a:xfrm rot="14822046" flipH="1">
            <a:off x="9852353" y="4747639"/>
            <a:ext cx="299508" cy="82837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6" name="Google Shape;699;p78">
            <a:extLst>
              <a:ext uri="{FF2B5EF4-FFF2-40B4-BE49-F238E27FC236}">
                <a16:creationId xmlns:a16="http://schemas.microsoft.com/office/drawing/2014/main" id="{9F470BD1-EDD7-E003-A933-362896A22170}"/>
              </a:ext>
            </a:extLst>
          </p:cNvPr>
          <p:cNvSpPr txBox="1"/>
          <p:nvPr/>
        </p:nvSpPr>
        <p:spPr>
          <a:xfrm>
            <a:off x="5367932" y="1935699"/>
            <a:ext cx="14559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開發</a:t>
            </a:r>
            <a:endParaRPr sz="1000">
              <a:latin typeface="jf open 粉圓 1.1" panose="020F0500000000000000" pitchFamily="34" charset="-120"/>
              <a:ea typeface="jf open 粉圓 1.1" panose="020F0500000000000000" pitchFamily="34" charset="-120"/>
            </a:endParaRPr>
          </a:p>
        </p:txBody>
      </p:sp>
      <p:sp>
        <p:nvSpPr>
          <p:cNvPr id="47" name="Google Shape;700;p78">
            <a:extLst>
              <a:ext uri="{FF2B5EF4-FFF2-40B4-BE49-F238E27FC236}">
                <a16:creationId xmlns:a16="http://schemas.microsoft.com/office/drawing/2014/main" id="{DAF9A133-F1BD-B4FE-24E0-30772939B9DA}"/>
              </a:ext>
            </a:extLst>
          </p:cNvPr>
          <p:cNvSpPr txBox="1"/>
          <p:nvPr/>
        </p:nvSpPr>
        <p:spPr>
          <a:xfrm>
            <a:off x="7651126" y="2583024"/>
            <a:ext cx="17142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測試及修正</a:t>
            </a:r>
            <a:endParaRPr sz="1000">
              <a:latin typeface="jf open 粉圓 1.1" panose="020F0500000000000000" pitchFamily="34" charset="-120"/>
              <a:ea typeface="jf open 粉圓 1.1" panose="020F0500000000000000" pitchFamily="34" charset="-120"/>
            </a:endParaRPr>
          </a:p>
        </p:txBody>
      </p:sp>
      <p:sp>
        <p:nvSpPr>
          <p:cNvPr id="48" name="Google Shape;701;p78">
            <a:extLst>
              <a:ext uri="{FF2B5EF4-FFF2-40B4-BE49-F238E27FC236}">
                <a16:creationId xmlns:a16="http://schemas.microsoft.com/office/drawing/2014/main" id="{34B91AA8-37B6-FC50-CA67-A951B5084CEC}"/>
              </a:ext>
            </a:extLst>
          </p:cNvPr>
          <p:cNvSpPr txBox="1"/>
          <p:nvPr/>
        </p:nvSpPr>
        <p:spPr>
          <a:xfrm>
            <a:off x="10049944" y="2063561"/>
            <a:ext cx="14559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成果發表</a:t>
            </a:r>
            <a:endParaRPr sz="1000">
              <a:latin typeface="jf open 粉圓 1.1" panose="020F0500000000000000" pitchFamily="34" charset="-120"/>
              <a:ea typeface="jf open 粉圓 1.1" panose="020F0500000000000000" pitchFamily="34" charset="-120"/>
            </a:endParaRPr>
          </a:p>
        </p:txBody>
      </p:sp>
      <p:sp>
        <p:nvSpPr>
          <p:cNvPr id="49" name="Google Shape;702;p78">
            <a:extLst>
              <a:ext uri="{FF2B5EF4-FFF2-40B4-BE49-F238E27FC236}">
                <a16:creationId xmlns:a16="http://schemas.microsoft.com/office/drawing/2014/main" id="{C812697A-C7F2-7CE9-4081-731972903421}"/>
              </a:ext>
            </a:extLst>
          </p:cNvPr>
          <p:cNvSpPr txBox="1"/>
          <p:nvPr/>
        </p:nvSpPr>
        <p:spPr>
          <a:xfrm>
            <a:off x="519318" y="3634894"/>
            <a:ext cx="1785000" cy="1605327"/>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訂定題目</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構思UserStory</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0" name="Google Shape;703;p78">
            <a:extLst>
              <a:ext uri="{FF2B5EF4-FFF2-40B4-BE49-F238E27FC236}">
                <a16:creationId xmlns:a16="http://schemas.microsoft.com/office/drawing/2014/main" id="{9261C7D1-69EA-D99C-05EA-8BB5641D33DC}"/>
              </a:ext>
            </a:extLst>
          </p:cNvPr>
          <p:cNvSpPr txBox="1"/>
          <p:nvPr/>
        </p:nvSpPr>
        <p:spPr>
          <a:xfrm>
            <a:off x="2866743" y="3957758"/>
            <a:ext cx="1785000" cy="2364129"/>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繪製WireFrame</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algn="ctr">
              <a:lnSpc>
                <a:spcPct val="150000"/>
              </a:lnSpc>
            </a:pPr>
            <a:r>
              <a:rPr lang="zh-TW" altLang="en-US"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決定網站風格</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選定開發技術</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1" name="Google Shape;704;p78">
            <a:extLst>
              <a:ext uri="{FF2B5EF4-FFF2-40B4-BE49-F238E27FC236}">
                <a16:creationId xmlns:a16="http://schemas.microsoft.com/office/drawing/2014/main" id="{4765E0AC-0A6C-CE42-086C-5D4D72DCDFA9}"/>
              </a:ext>
            </a:extLst>
          </p:cNvPr>
          <p:cNvSpPr txBox="1"/>
          <p:nvPr/>
        </p:nvSpPr>
        <p:spPr>
          <a:xfrm>
            <a:off x="5008088" y="3368235"/>
            <a:ext cx="2115900" cy="2286074"/>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zh-TW" altLang="en-US"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每週</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2</a:t>
            </a:r>
            <a:r>
              <a:rPr lang="zh-TW" altLang="en-US"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次小組</a:t>
            </a: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會議</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1</a:t>
            </a:r>
            <a:r>
              <a:rPr lang="zh-TW" altLang="en-US"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次教練討論</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algn="ctr">
              <a:lnSpc>
                <a:spcPct val="150000"/>
              </a:lnSpc>
            </a:pPr>
            <a:r>
              <a:rPr lang="zh-TW"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爆肝的每一天</a:t>
            </a:r>
            <a:endParaRPr lang="en-US" alt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2" name="Google Shape;705;p78">
            <a:extLst>
              <a:ext uri="{FF2B5EF4-FFF2-40B4-BE49-F238E27FC236}">
                <a16:creationId xmlns:a16="http://schemas.microsoft.com/office/drawing/2014/main" id="{8B1EE672-5BDE-5F4B-6CCB-54BB63AB438F}"/>
              </a:ext>
            </a:extLst>
          </p:cNvPr>
          <p:cNvSpPr txBox="1"/>
          <p:nvPr/>
        </p:nvSpPr>
        <p:spPr>
          <a:xfrm>
            <a:off x="9938238" y="3439624"/>
            <a:ext cx="1785000" cy="944100"/>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決戰發表日！</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3" name="Google Shape;706;p78">
            <a:extLst>
              <a:ext uri="{FF2B5EF4-FFF2-40B4-BE49-F238E27FC236}">
                <a16:creationId xmlns:a16="http://schemas.microsoft.com/office/drawing/2014/main" id="{EDDF1293-E909-4463-09E9-1EFB1C1DCD9E}"/>
              </a:ext>
            </a:extLst>
          </p:cNvPr>
          <p:cNvSpPr txBox="1"/>
          <p:nvPr/>
        </p:nvSpPr>
        <p:spPr>
          <a:xfrm>
            <a:off x="7521700" y="3946879"/>
            <a:ext cx="1901637" cy="2420517"/>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「為什麼突然掛了...」</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zh-TW"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「我這邊是正常的啊！」</a:t>
            </a:r>
            <a:endParaRPr sz="22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3" name="圖形 2">
            <a:extLst>
              <a:ext uri="{FF2B5EF4-FFF2-40B4-BE49-F238E27FC236}">
                <a16:creationId xmlns:a16="http://schemas.microsoft.com/office/drawing/2014/main" id="{14A6F541-48F2-2E20-2783-5338A8ABD0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07151" y="4974220"/>
            <a:ext cx="1619250" cy="1619250"/>
          </a:xfrm>
          <a:prstGeom prst="rect">
            <a:avLst/>
          </a:prstGeom>
        </p:spPr>
      </p:pic>
    </p:spTree>
    <p:extLst>
      <p:ext uri="{BB962C8B-B14F-4D97-AF65-F5344CB8AC3E}">
        <p14:creationId xmlns:p14="http://schemas.microsoft.com/office/powerpoint/2010/main" val="251471207"/>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42">
            <a:extLst>
              <a:ext uri="{FF2B5EF4-FFF2-40B4-BE49-F238E27FC236}">
                <a16:creationId xmlns:a16="http://schemas.microsoft.com/office/drawing/2014/main" id="{2CC1FB1E-57E5-EDA2-CF4D-7396F7BF0E32}"/>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r>
              <a:rPr lang="zh-TW" altLang="en-US" sz="4400" b="0" i="0" kern="1200" dirty="0">
                <a:solidFill>
                  <a:schemeClr val="tx1"/>
                </a:solidFill>
                <a:effectLst/>
                <a:latin typeface="+mj-lt"/>
                <a:ea typeface="+mj-ea"/>
                <a:cs typeface="+mj-cs"/>
              </a:rPr>
              <a:t> </a:t>
            </a:r>
            <a:r>
              <a:rPr lang="en-US" altLang="zh-TW" sz="4400" b="0" i="0" kern="1200" dirty="0">
                <a:solidFill>
                  <a:schemeClr val="tx1"/>
                </a:solidFill>
                <a:effectLst/>
                <a:latin typeface="+mj-lt"/>
                <a:ea typeface="+mj-ea"/>
                <a:cs typeface="+mj-cs"/>
              </a:rPr>
              <a:t>–</a:t>
            </a:r>
            <a:r>
              <a:rPr lang="zh-TW" altLang="en-US" sz="4400" b="0" i="0" kern="1200" dirty="0">
                <a:solidFill>
                  <a:schemeClr val="tx1"/>
                </a:solidFill>
                <a:effectLst/>
                <a:latin typeface="+mj-lt"/>
                <a:ea typeface="+mj-ea"/>
                <a:cs typeface="+mj-cs"/>
              </a:rPr>
              <a:t> 開發</a:t>
            </a:r>
            <a:endParaRPr lang="zh-TW" altLang="en-US" dirty="0"/>
          </a:p>
        </p:txBody>
      </p:sp>
      <p:sp>
        <p:nvSpPr>
          <p:cNvPr id="8" name="Google Shape;712;p79">
            <a:extLst>
              <a:ext uri="{FF2B5EF4-FFF2-40B4-BE49-F238E27FC236}">
                <a16:creationId xmlns:a16="http://schemas.microsoft.com/office/drawing/2014/main" id="{1DB02283-5528-58C2-54C4-CDF7EED2B748}"/>
              </a:ext>
            </a:extLst>
          </p:cNvPr>
          <p:cNvSpPr/>
          <p:nvPr/>
        </p:nvSpPr>
        <p:spPr>
          <a:xfrm>
            <a:off x="504372"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9" name="Google Shape;716;p79">
            <a:extLst>
              <a:ext uri="{FF2B5EF4-FFF2-40B4-BE49-F238E27FC236}">
                <a16:creationId xmlns:a16="http://schemas.microsoft.com/office/drawing/2014/main" id="{FBDA8243-167C-C713-911E-AF12DEF2683D}"/>
              </a:ext>
            </a:extLst>
          </p:cNvPr>
          <p:cNvSpPr/>
          <p:nvPr/>
        </p:nvSpPr>
        <p:spPr>
          <a:xfrm>
            <a:off x="1152372"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spcBef>
                <a:spcPts val="0"/>
              </a:spcBef>
              <a:spcAft>
                <a:spcPts val="0"/>
              </a:spcAft>
              <a:buNone/>
            </a:pPr>
            <a:r>
              <a:rPr lang="zh-TW"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rPr>
              <a:t>前端</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10" name="Google Shape;717;p79">
            <a:extLst>
              <a:ext uri="{FF2B5EF4-FFF2-40B4-BE49-F238E27FC236}">
                <a16:creationId xmlns:a16="http://schemas.microsoft.com/office/drawing/2014/main" id="{1B95FC04-05F2-000E-7383-4103A11453DA}"/>
              </a:ext>
            </a:extLst>
          </p:cNvPr>
          <p:cNvSpPr/>
          <p:nvPr/>
        </p:nvSpPr>
        <p:spPr>
          <a:xfrm>
            <a:off x="3356835"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11" name="Google Shape;718;p79">
            <a:extLst>
              <a:ext uri="{FF2B5EF4-FFF2-40B4-BE49-F238E27FC236}">
                <a16:creationId xmlns:a16="http://schemas.microsoft.com/office/drawing/2014/main" id="{D2EAB18A-130D-095B-BD7E-01D9A06619EC}"/>
              </a:ext>
            </a:extLst>
          </p:cNvPr>
          <p:cNvSpPr/>
          <p:nvPr/>
        </p:nvSpPr>
        <p:spPr>
          <a:xfrm>
            <a:off x="4004834"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None/>
            </a:pPr>
            <a:r>
              <a:rPr lang="zh-TW" sz="2200" b="1">
                <a:solidFill>
                  <a:schemeClr val="lt1"/>
                </a:solidFill>
                <a:latin typeface="jf open 粉圓 1.1" panose="020F0500000000000000" pitchFamily="34" charset="-120"/>
                <a:ea typeface="jf open 粉圓 1.1" panose="020F0500000000000000" pitchFamily="34" charset="-120"/>
                <a:cs typeface="Zen Maru Gothic"/>
                <a:sym typeface="Zen Maru Gothic"/>
              </a:rPr>
              <a:t>後端</a:t>
            </a:r>
            <a:endParaRPr sz="26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pic>
        <p:nvPicPr>
          <p:cNvPr id="12" name="Google Shape;719;p79">
            <a:extLst>
              <a:ext uri="{FF2B5EF4-FFF2-40B4-BE49-F238E27FC236}">
                <a16:creationId xmlns:a16="http://schemas.microsoft.com/office/drawing/2014/main" id="{7F8D69E6-D21E-4C2E-3368-950833807D61}"/>
              </a:ext>
            </a:extLst>
          </p:cNvPr>
          <p:cNvPicPr preferRelativeResize="0"/>
          <p:nvPr/>
        </p:nvPicPr>
        <p:blipFill>
          <a:blip r:embed="rId3">
            <a:alphaModFix/>
          </a:blip>
          <a:stretch>
            <a:fillRect/>
          </a:stretch>
        </p:blipFill>
        <p:spPr>
          <a:xfrm>
            <a:off x="3705399" y="3148746"/>
            <a:ext cx="1980000" cy="600373"/>
          </a:xfrm>
          <a:prstGeom prst="rect">
            <a:avLst/>
          </a:prstGeom>
          <a:noFill/>
          <a:ln>
            <a:noFill/>
          </a:ln>
        </p:spPr>
      </p:pic>
      <p:sp>
        <p:nvSpPr>
          <p:cNvPr id="13" name="Google Shape;720;p79">
            <a:extLst>
              <a:ext uri="{FF2B5EF4-FFF2-40B4-BE49-F238E27FC236}">
                <a16:creationId xmlns:a16="http://schemas.microsoft.com/office/drawing/2014/main" id="{4EDAE44F-472A-6858-8F0A-A025CE6B38F6}"/>
              </a:ext>
            </a:extLst>
          </p:cNvPr>
          <p:cNvSpPr/>
          <p:nvPr/>
        </p:nvSpPr>
        <p:spPr>
          <a:xfrm>
            <a:off x="6281810"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14" name="Google Shape;721;p79">
            <a:extLst>
              <a:ext uri="{FF2B5EF4-FFF2-40B4-BE49-F238E27FC236}">
                <a16:creationId xmlns:a16="http://schemas.microsoft.com/office/drawing/2014/main" id="{F3EAFE7C-6DBB-7D09-F3AE-12057A67243A}"/>
              </a:ext>
            </a:extLst>
          </p:cNvPr>
          <p:cNvSpPr/>
          <p:nvPr/>
        </p:nvSpPr>
        <p:spPr>
          <a:xfrm>
            <a:off x="6929809"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None/>
            </a:pPr>
            <a:r>
              <a:rPr lang="zh-TW" sz="2200" b="1">
                <a:solidFill>
                  <a:schemeClr val="lt1"/>
                </a:solidFill>
                <a:latin typeface="jf open 粉圓 1.1" panose="020F0500000000000000" pitchFamily="34" charset="-120"/>
                <a:ea typeface="jf open 粉圓 1.1" panose="020F0500000000000000" pitchFamily="34" charset="-120"/>
                <a:cs typeface="Zen Maru Gothic"/>
                <a:sym typeface="Zen Maru Gothic"/>
              </a:rPr>
              <a:t>CI</a:t>
            </a:r>
            <a:r>
              <a:rPr lang="zh-TW"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/CD</a:t>
            </a:r>
            <a:endParaRPr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15" name="Google Shape;722;p79">
            <a:extLst>
              <a:ext uri="{FF2B5EF4-FFF2-40B4-BE49-F238E27FC236}">
                <a16:creationId xmlns:a16="http://schemas.microsoft.com/office/drawing/2014/main" id="{8FC41F10-BCE7-546E-126D-6310CC99BFD7}"/>
              </a:ext>
            </a:extLst>
          </p:cNvPr>
          <p:cNvPicPr preferRelativeResize="0"/>
          <p:nvPr/>
        </p:nvPicPr>
        <p:blipFill>
          <a:blip r:embed="rId4">
            <a:alphaModFix/>
          </a:blip>
          <a:stretch>
            <a:fillRect/>
          </a:stretch>
        </p:blipFill>
        <p:spPr>
          <a:xfrm>
            <a:off x="3602287" y="4697181"/>
            <a:ext cx="2186225" cy="551525"/>
          </a:xfrm>
          <a:prstGeom prst="rect">
            <a:avLst/>
          </a:prstGeom>
          <a:noFill/>
          <a:ln>
            <a:noFill/>
          </a:ln>
        </p:spPr>
      </p:pic>
      <p:pic>
        <p:nvPicPr>
          <p:cNvPr id="16" name="Google Shape;723;p79">
            <a:extLst>
              <a:ext uri="{FF2B5EF4-FFF2-40B4-BE49-F238E27FC236}">
                <a16:creationId xmlns:a16="http://schemas.microsoft.com/office/drawing/2014/main" id="{2B1EBB9F-5FBA-95F3-2069-CFAEABE47FF6}"/>
              </a:ext>
            </a:extLst>
          </p:cNvPr>
          <p:cNvPicPr preferRelativeResize="0"/>
          <p:nvPr/>
        </p:nvPicPr>
        <p:blipFill>
          <a:blip r:embed="rId5">
            <a:alphaModFix/>
          </a:blip>
          <a:stretch>
            <a:fillRect/>
          </a:stretch>
        </p:blipFill>
        <p:spPr>
          <a:xfrm>
            <a:off x="6684124" y="4797067"/>
            <a:ext cx="1799999" cy="412365"/>
          </a:xfrm>
          <a:prstGeom prst="rect">
            <a:avLst/>
          </a:prstGeom>
          <a:noFill/>
          <a:ln>
            <a:noFill/>
          </a:ln>
        </p:spPr>
      </p:pic>
      <p:pic>
        <p:nvPicPr>
          <p:cNvPr id="17" name="Google Shape;724;p79">
            <a:extLst>
              <a:ext uri="{FF2B5EF4-FFF2-40B4-BE49-F238E27FC236}">
                <a16:creationId xmlns:a16="http://schemas.microsoft.com/office/drawing/2014/main" id="{C31EBE43-5463-A03C-36C3-7A49FFBF740D}"/>
              </a:ext>
            </a:extLst>
          </p:cNvPr>
          <p:cNvPicPr preferRelativeResize="0"/>
          <p:nvPr/>
        </p:nvPicPr>
        <p:blipFill rotWithShape="1">
          <a:blip r:embed="rId6">
            <a:alphaModFix/>
          </a:blip>
          <a:srcRect t="26294" b="31708"/>
          <a:stretch/>
        </p:blipFill>
        <p:spPr>
          <a:xfrm>
            <a:off x="6684124" y="5489582"/>
            <a:ext cx="1800000" cy="453600"/>
          </a:xfrm>
          <a:prstGeom prst="rect">
            <a:avLst/>
          </a:prstGeom>
          <a:noFill/>
          <a:ln>
            <a:noFill/>
          </a:ln>
        </p:spPr>
      </p:pic>
      <p:sp>
        <p:nvSpPr>
          <p:cNvPr id="18" name="Google Shape;725;p79">
            <a:extLst>
              <a:ext uri="{FF2B5EF4-FFF2-40B4-BE49-F238E27FC236}">
                <a16:creationId xmlns:a16="http://schemas.microsoft.com/office/drawing/2014/main" id="{DEFA542A-0BE5-78FF-8CD3-F122179B2FBB}"/>
              </a:ext>
            </a:extLst>
          </p:cNvPr>
          <p:cNvSpPr/>
          <p:nvPr/>
        </p:nvSpPr>
        <p:spPr>
          <a:xfrm>
            <a:off x="9206785"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19" name="Google Shape;726;p79">
            <a:extLst>
              <a:ext uri="{FF2B5EF4-FFF2-40B4-BE49-F238E27FC236}">
                <a16:creationId xmlns:a16="http://schemas.microsoft.com/office/drawing/2014/main" id="{1C7C4711-F675-553F-0871-D28F5F2EB1DB}"/>
              </a:ext>
            </a:extLst>
          </p:cNvPr>
          <p:cNvSpPr/>
          <p:nvPr/>
        </p:nvSpPr>
        <p:spPr>
          <a:xfrm>
            <a:off x="9854784"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None/>
            </a:pPr>
            <a:r>
              <a:rPr lang="zh-TW" sz="21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串接</a:t>
            </a:r>
            <a:r>
              <a:rPr lang="zh-TW"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服</a:t>
            </a:r>
            <a:r>
              <a:rPr lang="zh-TW" sz="21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務</a:t>
            </a:r>
            <a:endParaRPr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20" name="Google Shape;727;p79">
            <a:extLst>
              <a:ext uri="{FF2B5EF4-FFF2-40B4-BE49-F238E27FC236}">
                <a16:creationId xmlns:a16="http://schemas.microsoft.com/office/drawing/2014/main" id="{53A93F35-0B36-CBC0-E0D5-EBAFDCD0890B}"/>
              </a:ext>
            </a:extLst>
          </p:cNvPr>
          <p:cNvPicPr preferRelativeResize="0"/>
          <p:nvPr/>
        </p:nvPicPr>
        <p:blipFill>
          <a:blip r:embed="rId7">
            <a:alphaModFix/>
          </a:blip>
          <a:stretch>
            <a:fillRect/>
          </a:stretch>
        </p:blipFill>
        <p:spPr>
          <a:xfrm>
            <a:off x="9384988" y="3450044"/>
            <a:ext cx="2301345" cy="615600"/>
          </a:xfrm>
          <a:prstGeom prst="rect">
            <a:avLst/>
          </a:prstGeom>
          <a:noFill/>
          <a:ln>
            <a:noFill/>
          </a:ln>
        </p:spPr>
      </p:pic>
      <p:pic>
        <p:nvPicPr>
          <p:cNvPr id="21" name="Google Shape;728;p79">
            <a:extLst>
              <a:ext uri="{FF2B5EF4-FFF2-40B4-BE49-F238E27FC236}">
                <a16:creationId xmlns:a16="http://schemas.microsoft.com/office/drawing/2014/main" id="{7BF88355-7BB6-5D45-EACB-FBC17CE047C3}"/>
              </a:ext>
            </a:extLst>
          </p:cNvPr>
          <p:cNvPicPr preferRelativeResize="0"/>
          <p:nvPr/>
        </p:nvPicPr>
        <p:blipFill rotWithShape="1">
          <a:blip r:embed="rId8">
            <a:alphaModFix/>
          </a:blip>
          <a:srcRect l="-6224" t="15809" b="10520"/>
          <a:stretch/>
        </p:blipFill>
        <p:spPr>
          <a:xfrm>
            <a:off x="9635660" y="4241457"/>
            <a:ext cx="1800000" cy="544050"/>
          </a:xfrm>
          <a:prstGeom prst="rect">
            <a:avLst/>
          </a:prstGeom>
          <a:noFill/>
          <a:ln>
            <a:noFill/>
          </a:ln>
        </p:spPr>
      </p:pic>
      <p:pic>
        <p:nvPicPr>
          <p:cNvPr id="22" name="Google Shape;729;p79">
            <a:extLst>
              <a:ext uri="{FF2B5EF4-FFF2-40B4-BE49-F238E27FC236}">
                <a16:creationId xmlns:a16="http://schemas.microsoft.com/office/drawing/2014/main" id="{B0714421-2874-7A9C-69FB-3F90974ABF72}"/>
              </a:ext>
            </a:extLst>
          </p:cNvPr>
          <p:cNvPicPr preferRelativeResize="0"/>
          <p:nvPr/>
        </p:nvPicPr>
        <p:blipFill rotWithShape="1">
          <a:blip r:embed="rId9">
            <a:alphaModFix/>
          </a:blip>
          <a:srcRect l="-3060" t="4547" r="3059" b="10605"/>
          <a:stretch/>
        </p:blipFill>
        <p:spPr>
          <a:xfrm>
            <a:off x="1008311" y="2574370"/>
            <a:ext cx="1642498" cy="629025"/>
          </a:xfrm>
          <a:prstGeom prst="rect">
            <a:avLst/>
          </a:prstGeom>
          <a:noFill/>
          <a:ln>
            <a:noFill/>
          </a:ln>
        </p:spPr>
      </p:pic>
      <p:pic>
        <p:nvPicPr>
          <p:cNvPr id="23" name="Google Shape;730;p79">
            <a:extLst>
              <a:ext uri="{FF2B5EF4-FFF2-40B4-BE49-F238E27FC236}">
                <a16:creationId xmlns:a16="http://schemas.microsoft.com/office/drawing/2014/main" id="{087B1F09-B794-3587-84DC-9CA5867D217C}"/>
              </a:ext>
            </a:extLst>
          </p:cNvPr>
          <p:cNvPicPr preferRelativeResize="0"/>
          <p:nvPr/>
        </p:nvPicPr>
        <p:blipFill>
          <a:blip r:embed="rId10">
            <a:alphaModFix/>
          </a:blip>
          <a:stretch>
            <a:fillRect/>
          </a:stretch>
        </p:blipFill>
        <p:spPr>
          <a:xfrm>
            <a:off x="814448" y="3427782"/>
            <a:ext cx="2030225" cy="598275"/>
          </a:xfrm>
          <a:prstGeom prst="rect">
            <a:avLst/>
          </a:prstGeom>
          <a:noFill/>
          <a:ln>
            <a:noFill/>
          </a:ln>
        </p:spPr>
      </p:pic>
      <p:grpSp>
        <p:nvGrpSpPr>
          <p:cNvPr id="24" name="Google Shape;731;p79">
            <a:extLst>
              <a:ext uri="{FF2B5EF4-FFF2-40B4-BE49-F238E27FC236}">
                <a16:creationId xmlns:a16="http://schemas.microsoft.com/office/drawing/2014/main" id="{D2B60CF6-C8CE-ED07-A8AD-850EF7DCDF1F}"/>
              </a:ext>
            </a:extLst>
          </p:cNvPr>
          <p:cNvGrpSpPr/>
          <p:nvPr/>
        </p:nvGrpSpPr>
        <p:grpSpPr>
          <a:xfrm>
            <a:off x="762274" y="4250458"/>
            <a:ext cx="2134574" cy="615600"/>
            <a:chOff x="624498" y="4222476"/>
            <a:chExt cx="2134574" cy="615600"/>
          </a:xfrm>
        </p:grpSpPr>
        <p:pic>
          <p:nvPicPr>
            <p:cNvPr id="25" name="Google Shape;732;p79">
              <a:extLst>
                <a:ext uri="{FF2B5EF4-FFF2-40B4-BE49-F238E27FC236}">
                  <a16:creationId xmlns:a16="http://schemas.microsoft.com/office/drawing/2014/main" id="{003E47BC-379F-7E25-AC61-2BB23CEB7E8F}"/>
                </a:ext>
              </a:extLst>
            </p:cNvPr>
            <p:cNvPicPr preferRelativeResize="0"/>
            <p:nvPr/>
          </p:nvPicPr>
          <p:blipFill>
            <a:blip r:embed="rId11">
              <a:alphaModFix/>
            </a:blip>
            <a:stretch>
              <a:fillRect/>
            </a:stretch>
          </p:blipFill>
          <p:spPr>
            <a:xfrm>
              <a:off x="624498" y="4222476"/>
              <a:ext cx="615600" cy="615600"/>
            </a:xfrm>
            <a:prstGeom prst="rect">
              <a:avLst/>
            </a:prstGeom>
            <a:noFill/>
            <a:ln>
              <a:noFill/>
            </a:ln>
            <a:effectLst>
              <a:outerShdw blurRad="57150" dist="19050" dir="5400000" algn="bl" rotWithShape="0">
                <a:srgbClr val="000000">
                  <a:alpha val="50000"/>
                </a:srgbClr>
              </a:outerShdw>
            </a:effectLst>
          </p:spPr>
        </p:pic>
        <p:pic>
          <p:nvPicPr>
            <p:cNvPr id="26" name="Google Shape;733;p79">
              <a:extLst>
                <a:ext uri="{FF2B5EF4-FFF2-40B4-BE49-F238E27FC236}">
                  <a16:creationId xmlns:a16="http://schemas.microsoft.com/office/drawing/2014/main" id="{1B4D7B09-73A0-32BE-A7EC-0AC4E01D6512}"/>
                </a:ext>
              </a:extLst>
            </p:cNvPr>
            <p:cNvPicPr preferRelativeResize="0"/>
            <p:nvPr/>
          </p:nvPicPr>
          <p:blipFill>
            <a:blip r:embed="rId12">
              <a:alphaModFix/>
            </a:blip>
            <a:stretch>
              <a:fillRect/>
            </a:stretch>
          </p:blipFill>
          <p:spPr>
            <a:xfrm>
              <a:off x="1317047" y="4483949"/>
              <a:ext cx="1442025" cy="354127"/>
            </a:xfrm>
            <a:prstGeom prst="rect">
              <a:avLst/>
            </a:prstGeom>
            <a:noFill/>
            <a:ln>
              <a:noFill/>
            </a:ln>
          </p:spPr>
        </p:pic>
      </p:grpSp>
      <p:pic>
        <p:nvPicPr>
          <p:cNvPr id="27" name="Google Shape;734;p79">
            <a:extLst>
              <a:ext uri="{FF2B5EF4-FFF2-40B4-BE49-F238E27FC236}">
                <a16:creationId xmlns:a16="http://schemas.microsoft.com/office/drawing/2014/main" id="{B204093D-EAB5-7855-61C8-286BA1EDFD8E}"/>
              </a:ext>
            </a:extLst>
          </p:cNvPr>
          <p:cNvPicPr preferRelativeResize="0"/>
          <p:nvPr/>
        </p:nvPicPr>
        <p:blipFill>
          <a:blip r:embed="rId13">
            <a:alphaModFix/>
          </a:blip>
          <a:stretch>
            <a:fillRect/>
          </a:stretch>
        </p:blipFill>
        <p:spPr>
          <a:xfrm>
            <a:off x="678885" y="5090457"/>
            <a:ext cx="2301350" cy="551517"/>
          </a:xfrm>
          <a:prstGeom prst="rect">
            <a:avLst/>
          </a:prstGeom>
          <a:noFill/>
          <a:ln>
            <a:noFill/>
          </a:ln>
        </p:spPr>
      </p:pic>
      <p:grpSp>
        <p:nvGrpSpPr>
          <p:cNvPr id="28" name="Google Shape;735;p79">
            <a:extLst>
              <a:ext uri="{FF2B5EF4-FFF2-40B4-BE49-F238E27FC236}">
                <a16:creationId xmlns:a16="http://schemas.microsoft.com/office/drawing/2014/main" id="{A394770D-0D9D-5C24-33EB-B6975C32BE5B}"/>
              </a:ext>
            </a:extLst>
          </p:cNvPr>
          <p:cNvGrpSpPr/>
          <p:nvPr/>
        </p:nvGrpSpPr>
        <p:grpSpPr>
          <a:xfrm>
            <a:off x="3628113" y="3885958"/>
            <a:ext cx="2134574" cy="615600"/>
            <a:chOff x="624498" y="4222476"/>
            <a:chExt cx="2134574" cy="615600"/>
          </a:xfrm>
        </p:grpSpPr>
        <p:pic>
          <p:nvPicPr>
            <p:cNvPr id="29" name="Google Shape;736;p79">
              <a:extLst>
                <a:ext uri="{FF2B5EF4-FFF2-40B4-BE49-F238E27FC236}">
                  <a16:creationId xmlns:a16="http://schemas.microsoft.com/office/drawing/2014/main" id="{E708603D-FC82-7986-513D-4AFA1A4314D1}"/>
                </a:ext>
              </a:extLst>
            </p:cNvPr>
            <p:cNvPicPr preferRelativeResize="0"/>
            <p:nvPr/>
          </p:nvPicPr>
          <p:blipFill>
            <a:blip r:embed="rId11">
              <a:alphaModFix/>
            </a:blip>
            <a:stretch>
              <a:fillRect/>
            </a:stretch>
          </p:blipFill>
          <p:spPr>
            <a:xfrm>
              <a:off x="624498" y="4222476"/>
              <a:ext cx="615600" cy="615600"/>
            </a:xfrm>
            <a:prstGeom prst="rect">
              <a:avLst/>
            </a:prstGeom>
            <a:noFill/>
            <a:ln>
              <a:noFill/>
            </a:ln>
            <a:effectLst>
              <a:outerShdw blurRad="57150" dist="19050" dir="5400000" algn="bl" rotWithShape="0">
                <a:srgbClr val="000000">
                  <a:alpha val="50000"/>
                </a:srgbClr>
              </a:outerShdw>
            </a:effectLst>
          </p:spPr>
        </p:pic>
        <p:pic>
          <p:nvPicPr>
            <p:cNvPr id="30" name="Google Shape;737;p79">
              <a:extLst>
                <a:ext uri="{FF2B5EF4-FFF2-40B4-BE49-F238E27FC236}">
                  <a16:creationId xmlns:a16="http://schemas.microsoft.com/office/drawing/2014/main" id="{E75BB7A1-CE83-4201-C5FC-921A4FDE18E8}"/>
                </a:ext>
              </a:extLst>
            </p:cNvPr>
            <p:cNvPicPr preferRelativeResize="0"/>
            <p:nvPr/>
          </p:nvPicPr>
          <p:blipFill>
            <a:blip r:embed="rId12">
              <a:alphaModFix/>
            </a:blip>
            <a:stretch>
              <a:fillRect/>
            </a:stretch>
          </p:blipFill>
          <p:spPr>
            <a:xfrm>
              <a:off x="1317047" y="4483949"/>
              <a:ext cx="1442025" cy="354127"/>
            </a:xfrm>
            <a:prstGeom prst="rect">
              <a:avLst/>
            </a:prstGeom>
            <a:noFill/>
            <a:ln>
              <a:noFill/>
            </a:ln>
          </p:spPr>
        </p:pic>
      </p:grpSp>
      <p:pic>
        <p:nvPicPr>
          <p:cNvPr id="31" name="Google Shape;738;p79">
            <a:extLst>
              <a:ext uri="{FF2B5EF4-FFF2-40B4-BE49-F238E27FC236}">
                <a16:creationId xmlns:a16="http://schemas.microsoft.com/office/drawing/2014/main" id="{6C5064DC-5B1E-10E4-B26D-47C8A80AA237}"/>
              </a:ext>
            </a:extLst>
          </p:cNvPr>
          <p:cNvPicPr preferRelativeResize="0"/>
          <p:nvPr/>
        </p:nvPicPr>
        <p:blipFill rotWithShape="1">
          <a:blip r:embed="rId14">
            <a:alphaModFix/>
          </a:blip>
          <a:srcRect t="21608" b="29436"/>
          <a:stretch/>
        </p:blipFill>
        <p:spPr>
          <a:xfrm>
            <a:off x="3539022" y="2423332"/>
            <a:ext cx="2312755" cy="629000"/>
          </a:xfrm>
          <a:prstGeom prst="rect">
            <a:avLst/>
          </a:prstGeom>
          <a:noFill/>
          <a:ln>
            <a:noFill/>
          </a:ln>
        </p:spPr>
      </p:pic>
      <p:pic>
        <p:nvPicPr>
          <p:cNvPr id="32" name="Google Shape;739;p79">
            <a:extLst>
              <a:ext uri="{FF2B5EF4-FFF2-40B4-BE49-F238E27FC236}">
                <a16:creationId xmlns:a16="http://schemas.microsoft.com/office/drawing/2014/main" id="{0FAFFA0F-9375-E83C-A389-6F3F2251D68D}"/>
              </a:ext>
            </a:extLst>
          </p:cNvPr>
          <p:cNvPicPr preferRelativeResize="0"/>
          <p:nvPr/>
        </p:nvPicPr>
        <p:blipFill>
          <a:blip r:embed="rId15">
            <a:alphaModFix/>
          </a:blip>
          <a:stretch>
            <a:fillRect/>
          </a:stretch>
        </p:blipFill>
        <p:spPr>
          <a:xfrm>
            <a:off x="3680287" y="5444330"/>
            <a:ext cx="2030225" cy="568455"/>
          </a:xfrm>
          <a:prstGeom prst="rect">
            <a:avLst/>
          </a:prstGeom>
          <a:noFill/>
          <a:ln>
            <a:noFill/>
          </a:ln>
        </p:spPr>
      </p:pic>
      <p:pic>
        <p:nvPicPr>
          <p:cNvPr id="33" name="Google Shape;740;p79">
            <a:extLst>
              <a:ext uri="{FF2B5EF4-FFF2-40B4-BE49-F238E27FC236}">
                <a16:creationId xmlns:a16="http://schemas.microsoft.com/office/drawing/2014/main" id="{322FE59F-6D48-7C90-FBAA-F02184F7B23E}"/>
              </a:ext>
            </a:extLst>
          </p:cNvPr>
          <p:cNvPicPr preferRelativeResize="0"/>
          <p:nvPr/>
        </p:nvPicPr>
        <p:blipFill rotWithShape="1">
          <a:blip r:embed="rId16">
            <a:alphaModFix/>
          </a:blip>
          <a:srcRect l="9757" t="10106" r="11934" b="12512"/>
          <a:stretch/>
        </p:blipFill>
        <p:spPr>
          <a:xfrm>
            <a:off x="6456274" y="2507132"/>
            <a:ext cx="2255700" cy="692242"/>
          </a:xfrm>
          <a:prstGeom prst="rect">
            <a:avLst/>
          </a:prstGeom>
          <a:noFill/>
          <a:ln>
            <a:noFill/>
          </a:ln>
        </p:spPr>
      </p:pic>
      <p:pic>
        <p:nvPicPr>
          <p:cNvPr id="34" name="Google Shape;741;p79">
            <a:extLst>
              <a:ext uri="{FF2B5EF4-FFF2-40B4-BE49-F238E27FC236}">
                <a16:creationId xmlns:a16="http://schemas.microsoft.com/office/drawing/2014/main" id="{F3551EC8-B1C9-93B9-EF02-3AC26D52A562}"/>
              </a:ext>
            </a:extLst>
          </p:cNvPr>
          <p:cNvPicPr preferRelativeResize="0"/>
          <p:nvPr/>
        </p:nvPicPr>
        <p:blipFill>
          <a:blip r:embed="rId17">
            <a:alphaModFix/>
          </a:blip>
          <a:stretch>
            <a:fillRect/>
          </a:stretch>
        </p:blipFill>
        <p:spPr>
          <a:xfrm>
            <a:off x="6375359" y="4085895"/>
            <a:ext cx="2417529" cy="453600"/>
          </a:xfrm>
          <a:prstGeom prst="rect">
            <a:avLst/>
          </a:prstGeom>
          <a:noFill/>
          <a:ln>
            <a:noFill/>
          </a:ln>
        </p:spPr>
      </p:pic>
      <p:grpSp>
        <p:nvGrpSpPr>
          <p:cNvPr id="35" name="Google Shape;742;p79">
            <a:extLst>
              <a:ext uri="{FF2B5EF4-FFF2-40B4-BE49-F238E27FC236}">
                <a16:creationId xmlns:a16="http://schemas.microsoft.com/office/drawing/2014/main" id="{826230A8-D71D-E284-AC08-8CF898C5A30E}"/>
              </a:ext>
            </a:extLst>
          </p:cNvPr>
          <p:cNvGrpSpPr/>
          <p:nvPr/>
        </p:nvGrpSpPr>
        <p:grpSpPr>
          <a:xfrm>
            <a:off x="6632236" y="3351717"/>
            <a:ext cx="1903777" cy="628992"/>
            <a:chOff x="6273225" y="3463525"/>
            <a:chExt cx="1926900" cy="720000"/>
          </a:xfrm>
        </p:grpSpPr>
        <p:pic>
          <p:nvPicPr>
            <p:cNvPr id="36" name="Google Shape;743;p79">
              <a:extLst>
                <a:ext uri="{FF2B5EF4-FFF2-40B4-BE49-F238E27FC236}">
                  <a16:creationId xmlns:a16="http://schemas.microsoft.com/office/drawing/2014/main" id="{8146B2E1-D130-310F-91F2-02CADD0E89D4}"/>
                </a:ext>
              </a:extLst>
            </p:cNvPr>
            <p:cNvPicPr preferRelativeResize="0"/>
            <p:nvPr/>
          </p:nvPicPr>
          <p:blipFill>
            <a:blip r:embed="rId18">
              <a:alphaModFix/>
            </a:blip>
            <a:stretch>
              <a:fillRect/>
            </a:stretch>
          </p:blipFill>
          <p:spPr>
            <a:xfrm>
              <a:off x="6273225" y="3463525"/>
              <a:ext cx="720000" cy="720000"/>
            </a:xfrm>
            <a:prstGeom prst="rect">
              <a:avLst/>
            </a:prstGeom>
            <a:noFill/>
            <a:ln>
              <a:noFill/>
            </a:ln>
          </p:spPr>
        </p:pic>
        <p:sp>
          <p:nvSpPr>
            <p:cNvPr id="37" name="Google Shape;744;p79">
              <a:extLst>
                <a:ext uri="{FF2B5EF4-FFF2-40B4-BE49-F238E27FC236}">
                  <a16:creationId xmlns:a16="http://schemas.microsoft.com/office/drawing/2014/main" id="{E1C9489A-44BF-9C9E-FAC9-3F8E748A9018}"/>
                </a:ext>
              </a:extLst>
            </p:cNvPr>
            <p:cNvSpPr txBox="1"/>
            <p:nvPr/>
          </p:nvSpPr>
          <p:spPr>
            <a:xfrm>
              <a:off x="6993225" y="3615025"/>
              <a:ext cx="1206900" cy="51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500">
                  <a:solidFill>
                    <a:srgbClr val="707070"/>
                  </a:solidFill>
                  <a:latin typeface="jf open 粉圓 1.1" panose="020F0500000000000000" pitchFamily="34" charset="-120"/>
                  <a:ea typeface="jf open 粉圓 1.1" panose="020F0500000000000000" pitchFamily="34" charset="-120"/>
                  <a:cs typeface="Calibri"/>
                  <a:sym typeface="Calibri"/>
                </a:rPr>
                <a:t>ViTest</a:t>
              </a:r>
              <a:endParaRPr sz="2500">
                <a:solidFill>
                  <a:srgbClr val="707070"/>
                </a:solidFill>
                <a:latin typeface="jf open 粉圓 1.1" panose="020F0500000000000000" pitchFamily="34" charset="-120"/>
                <a:ea typeface="jf open 粉圓 1.1" panose="020F0500000000000000" pitchFamily="34" charset="-120"/>
                <a:cs typeface="Calibri"/>
                <a:sym typeface="Calibri"/>
              </a:endParaRPr>
            </a:p>
          </p:txBody>
        </p:sp>
      </p:grpSp>
      <p:grpSp>
        <p:nvGrpSpPr>
          <p:cNvPr id="38" name="Google Shape;745;p79">
            <a:extLst>
              <a:ext uri="{FF2B5EF4-FFF2-40B4-BE49-F238E27FC236}">
                <a16:creationId xmlns:a16="http://schemas.microsoft.com/office/drawing/2014/main" id="{88172F07-E0E7-6F2B-49D2-BDBD24C6EF1F}"/>
              </a:ext>
            </a:extLst>
          </p:cNvPr>
          <p:cNvGrpSpPr/>
          <p:nvPr/>
        </p:nvGrpSpPr>
        <p:grpSpPr>
          <a:xfrm>
            <a:off x="9407810" y="2531532"/>
            <a:ext cx="2255700" cy="720000"/>
            <a:chOff x="9262125" y="2503863"/>
            <a:chExt cx="2255700" cy="720000"/>
          </a:xfrm>
        </p:grpSpPr>
        <p:pic>
          <p:nvPicPr>
            <p:cNvPr id="39" name="Google Shape;746;p79">
              <a:extLst>
                <a:ext uri="{FF2B5EF4-FFF2-40B4-BE49-F238E27FC236}">
                  <a16:creationId xmlns:a16="http://schemas.microsoft.com/office/drawing/2014/main" id="{CD677162-D8DC-AD8D-FCCC-02C3996ED941}"/>
                </a:ext>
              </a:extLst>
            </p:cNvPr>
            <p:cNvPicPr preferRelativeResize="0"/>
            <p:nvPr/>
          </p:nvPicPr>
          <p:blipFill>
            <a:blip r:embed="rId19">
              <a:alphaModFix/>
            </a:blip>
            <a:stretch>
              <a:fillRect/>
            </a:stretch>
          </p:blipFill>
          <p:spPr>
            <a:xfrm>
              <a:off x="9262125" y="2503863"/>
              <a:ext cx="720000" cy="720000"/>
            </a:xfrm>
            <a:prstGeom prst="rect">
              <a:avLst/>
            </a:prstGeom>
            <a:noFill/>
            <a:ln>
              <a:noFill/>
            </a:ln>
          </p:spPr>
        </p:pic>
        <p:sp>
          <p:nvSpPr>
            <p:cNvPr id="40" name="Google Shape;747;p79">
              <a:extLst>
                <a:ext uri="{FF2B5EF4-FFF2-40B4-BE49-F238E27FC236}">
                  <a16:creationId xmlns:a16="http://schemas.microsoft.com/office/drawing/2014/main" id="{C832FF40-3CB1-0E16-235C-D7FD7CB105CE}"/>
                </a:ext>
              </a:extLst>
            </p:cNvPr>
            <p:cNvSpPr txBox="1"/>
            <p:nvPr/>
          </p:nvSpPr>
          <p:spPr>
            <a:xfrm>
              <a:off x="9948225" y="2608863"/>
              <a:ext cx="1569600" cy="51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800">
                  <a:solidFill>
                    <a:srgbClr val="707070"/>
                  </a:solidFill>
                  <a:latin typeface="jf open 粉圓 1.1" panose="020F0500000000000000" pitchFamily="34" charset="-120"/>
                  <a:ea typeface="jf open 粉圓 1.1" panose="020F0500000000000000" pitchFamily="34" charset="-120"/>
                  <a:cs typeface="Zen Maru Gothic Medium"/>
                  <a:sym typeface="Zen Maru Gothic Medium"/>
                </a:rPr>
                <a:t>第三方登入</a:t>
              </a:r>
              <a:endParaRPr sz="1800">
                <a:solidFill>
                  <a:srgbClr val="707070"/>
                </a:solidFill>
                <a:latin typeface="jf open 粉圓 1.1" panose="020F0500000000000000" pitchFamily="34" charset="-120"/>
                <a:ea typeface="jf open 粉圓 1.1" panose="020F0500000000000000" pitchFamily="34" charset="-120"/>
                <a:cs typeface="Zen Maru Gothic Medium"/>
                <a:sym typeface="Zen Maru Gothic Medium"/>
              </a:endParaRPr>
            </a:p>
          </p:txBody>
        </p:sp>
      </p:grpSp>
    </p:spTree>
    <p:extLst>
      <p:ext uri="{BB962C8B-B14F-4D97-AF65-F5344CB8AC3E}">
        <p14:creationId xmlns:p14="http://schemas.microsoft.com/office/powerpoint/2010/main" val="2682379107"/>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A09B4F58-110C-BA0F-8E42-045F09014F09}"/>
              </a:ext>
            </a:extLst>
          </p:cNvPr>
          <p:cNvSpPr>
            <a:spLocks noGrp="1"/>
          </p:cNvSpPr>
          <p:nvPr>
            <p:ph type="title"/>
          </p:nvPr>
        </p:nvSpPr>
        <p:spPr/>
        <p:txBody>
          <a:bodyPr/>
          <a:lstStyle/>
          <a:p>
            <a:r>
              <a:rPr lang="zh-TW" altLang="en-US" dirty="0"/>
              <a:t>後端</a:t>
            </a:r>
            <a:r>
              <a:rPr lang="en-US" altLang="zh-TW" dirty="0" err="1"/>
              <a:t>api</a:t>
            </a:r>
            <a:r>
              <a:rPr lang="zh-TW" altLang="en-US" dirty="0"/>
              <a:t>文件及測試報告</a:t>
            </a:r>
          </a:p>
        </p:txBody>
      </p:sp>
      <p:sp>
        <p:nvSpPr>
          <p:cNvPr id="8" name="內容版面配置區 7">
            <a:extLst>
              <a:ext uri="{FF2B5EF4-FFF2-40B4-BE49-F238E27FC236}">
                <a16:creationId xmlns:a16="http://schemas.microsoft.com/office/drawing/2014/main" id="{B0E8A97F-E433-B8C6-F16F-CF53C0D934F5}"/>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F6F8ADD7-55E0-2B80-80FF-26B0C2D5289A}"/>
              </a:ext>
            </a:extLst>
          </p:cNvPr>
          <p:cNvPicPr>
            <a:picLocks noChangeAspect="1"/>
          </p:cNvPicPr>
          <p:nvPr/>
        </p:nvPicPr>
        <p:blipFill rotWithShape="1">
          <a:blip r:embed="rId3"/>
          <a:srcRect b="20435"/>
          <a:stretch/>
        </p:blipFill>
        <p:spPr>
          <a:xfrm>
            <a:off x="7612050" y="1273002"/>
            <a:ext cx="3086818" cy="5456583"/>
          </a:xfrm>
          <a:prstGeom prst="rect">
            <a:avLst/>
          </a:prstGeom>
        </p:spPr>
      </p:pic>
      <p:pic>
        <p:nvPicPr>
          <p:cNvPr id="9" name="圖片 8">
            <a:extLst>
              <a:ext uri="{FF2B5EF4-FFF2-40B4-BE49-F238E27FC236}">
                <a16:creationId xmlns:a16="http://schemas.microsoft.com/office/drawing/2014/main" id="{7617D4D2-CF8A-DA87-1982-F76B199E9B40}"/>
              </a:ext>
            </a:extLst>
          </p:cNvPr>
          <p:cNvPicPr>
            <a:picLocks noChangeAspect="1"/>
          </p:cNvPicPr>
          <p:nvPr/>
        </p:nvPicPr>
        <p:blipFill>
          <a:blip r:embed="rId4"/>
          <a:stretch>
            <a:fillRect/>
          </a:stretch>
        </p:blipFill>
        <p:spPr>
          <a:xfrm>
            <a:off x="838200" y="2055813"/>
            <a:ext cx="6256424" cy="3226739"/>
          </a:xfrm>
          <a:prstGeom prst="rect">
            <a:avLst/>
          </a:prstGeom>
        </p:spPr>
      </p:pic>
    </p:spTree>
    <p:extLst>
      <p:ext uri="{BB962C8B-B14F-4D97-AF65-F5344CB8AC3E}">
        <p14:creationId xmlns:p14="http://schemas.microsoft.com/office/powerpoint/2010/main" val="611131957"/>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42">
            <a:extLst>
              <a:ext uri="{FF2B5EF4-FFF2-40B4-BE49-F238E27FC236}">
                <a16:creationId xmlns:a16="http://schemas.microsoft.com/office/drawing/2014/main" id="{2CC1FB1E-57E5-EDA2-CF4D-7396F7BF0E32}"/>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r>
              <a:rPr lang="zh-TW" altLang="en-US" sz="4400" b="0" i="0" kern="1200" dirty="0">
                <a:solidFill>
                  <a:schemeClr val="tx1"/>
                </a:solidFill>
                <a:effectLst/>
                <a:latin typeface="+mj-lt"/>
                <a:ea typeface="+mj-ea"/>
                <a:cs typeface="+mj-cs"/>
              </a:rPr>
              <a:t> </a:t>
            </a:r>
            <a:r>
              <a:rPr lang="en-US" altLang="zh-TW" sz="4400" b="0" i="0" kern="1200" dirty="0">
                <a:solidFill>
                  <a:schemeClr val="tx1"/>
                </a:solidFill>
                <a:effectLst/>
                <a:latin typeface="+mj-lt"/>
                <a:ea typeface="+mj-ea"/>
                <a:cs typeface="+mj-cs"/>
              </a:rPr>
              <a:t>–</a:t>
            </a:r>
            <a:r>
              <a:rPr lang="zh-TW" altLang="en-US" sz="4400" b="0" i="0" kern="1200" dirty="0">
                <a:solidFill>
                  <a:schemeClr val="tx1"/>
                </a:solidFill>
                <a:effectLst/>
                <a:latin typeface="+mj-lt"/>
                <a:ea typeface="+mj-ea"/>
                <a:cs typeface="+mj-cs"/>
              </a:rPr>
              <a:t> 工具</a:t>
            </a:r>
            <a:endParaRPr lang="zh-TW" altLang="en-US" dirty="0"/>
          </a:p>
        </p:txBody>
      </p:sp>
      <p:sp>
        <p:nvSpPr>
          <p:cNvPr id="2" name="Google Shape;753;p80">
            <a:extLst>
              <a:ext uri="{FF2B5EF4-FFF2-40B4-BE49-F238E27FC236}">
                <a16:creationId xmlns:a16="http://schemas.microsoft.com/office/drawing/2014/main" id="{6D1ABFDF-BF8B-4C0D-7209-535AFDE06DDB}"/>
              </a:ext>
            </a:extLst>
          </p:cNvPr>
          <p:cNvSpPr/>
          <p:nvPr/>
        </p:nvSpPr>
        <p:spPr>
          <a:xfrm>
            <a:off x="504367"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3" name="Google Shape;755;p80">
            <a:extLst>
              <a:ext uri="{FF2B5EF4-FFF2-40B4-BE49-F238E27FC236}">
                <a16:creationId xmlns:a16="http://schemas.microsoft.com/office/drawing/2014/main" id="{7BDD301D-3720-532E-294B-01C6D1790DFD}"/>
              </a:ext>
            </a:extLst>
          </p:cNvPr>
          <p:cNvSpPr/>
          <p:nvPr/>
        </p:nvSpPr>
        <p:spPr>
          <a:xfrm>
            <a:off x="10168942" y="5189932"/>
            <a:ext cx="18366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57;p80">
            <a:extLst>
              <a:ext uri="{FF2B5EF4-FFF2-40B4-BE49-F238E27FC236}">
                <a16:creationId xmlns:a16="http://schemas.microsoft.com/office/drawing/2014/main" id="{17F00B97-540F-2DF2-4A02-733C8699E234}"/>
              </a:ext>
            </a:extLst>
          </p:cNvPr>
          <p:cNvSpPr/>
          <p:nvPr/>
        </p:nvSpPr>
        <p:spPr>
          <a:xfrm>
            <a:off x="1152367"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lvl="0" indent="0" algn="ctr" rtl="0">
              <a:spcBef>
                <a:spcPts val="0"/>
              </a:spcBef>
              <a:spcAft>
                <a:spcPts val="0"/>
              </a:spcAft>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協作工具</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5" name="Google Shape;758;p80">
            <a:extLst>
              <a:ext uri="{FF2B5EF4-FFF2-40B4-BE49-F238E27FC236}">
                <a16:creationId xmlns:a16="http://schemas.microsoft.com/office/drawing/2014/main" id="{96E113A3-DA56-59EC-5977-9953DAC3BFDB}"/>
              </a:ext>
            </a:extLst>
          </p:cNvPr>
          <p:cNvSpPr/>
          <p:nvPr/>
        </p:nvSpPr>
        <p:spPr>
          <a:xfrm>
            <a:off x="3356830"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6" name="Google Shape;759;p80">
            <a:extLst>
              <a:ext uri="{FF2B5EF4-FFF2-40B4-BE49-F238E27FC236}">
                <a16:creationId xmlns:a16="http://schemas.microsoft.com/office/drawing/2014/main" id="{9791E751-9D69-60DD-6065-05EC5A3196BD}"/>
              </a:ext>
            </a:extLst>
          </p:cNvPr>
          <p:cNvSpPr/>
          <p:nvPr/>
        </p:nvSpPr>
        <p:spPr>
          <a:xfrm>
            <a:off x="4004829"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lvl="0" indent="0" algn="ctr" rtl="0">
              <a:spcBef>
                <a:spcPts val="0"/>
              </a:spcBef>
              <a:spcAft>
                <a:spcPts val="0"/>
              </a:spcAft>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輔助工具</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7" name="Google Shape;760;p80">
            <a:extLst>
              <a:ext uri="{FF2B5EF4-FFF2-40B4-BE49-F238E27FC236}">
                <a16:creationId xmlns:a16="http://schemas.microsoft.com/office/drawing/2014/main" id="{B65C1072-8253-C852-BB5D-349A46DA133C}"/>
              </a:ext>
            </a:extLst>
          </p:cNvPr>
          <p:cNvSpPr/>
          <p:nvPr/>
        </p:nvSpPr>
        <p:spPr>
          <a:xfrm>
            <a:off x="6281805"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1" name="Google Shape;761;p80">
            <a:extLst>
              <a:ext uri="{FF2B5EF4-FFF2-40B4-BE49-F238E27FC236}">
                <a16:creationId xmlns:a16="http://schemas.microsoft.com/office/drawing/2014/main" id="{D755D806-2957-3926-52D8-9509839FAA8F}"/>
              </a:ext>
            </a:extLst>
          </p:cNvPr>
          <p:cNvSpPr/>
          <p:nvPr/>
        </p:nvSpPr>
        <p:spPr>
          <a:xfrm>
            <a:off x="6929804"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lvl="0" indent="0" algn="ctr" rtl="0">
              <a:spcBef>
                <a:spcPts val="0"/>
              </a:spcBef>
              <a:spcAft>
                <a:spcPts val="0"/>
              </a:spcAft>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規劃工具</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2" name="Google Shape;762;p80">
            <a:extLst>
              <a:ext uri="{FF2B5EF4-FFF2-40B4-BE49-F238E27FC236}">
                <a16:creationId xmlns:a16="http://schemas.microsoft.com/office/drawing/2014/main" id="{93E89A7B-CEFC-B4C1-24BF-4295FAF6027D}"/>
              </a:ext>
            </a:extLst>
          </p:cNvPr>
          <p:cNvSpPr/>
          <p:nvPr/>
        </p:nvSpPr>
        <p:spPr>
          <a:xfrm>
            <a:off x="9206780"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4" name="Google Shape;763;p80">
            <a:extLst>
              <a:ext uri="{FF2B5EF4-FFF2-40B4-BE49-F238E27FC236}">
                <a16:creationId xmlns:a16="http://schemas.microsoft.com/office/drawing/2014/main" id="{467CC499-2EAB-B116-2300-6A0CC9ED99EC}"/>
              </a:ext>
            </a:extLst>
          </p:cNvPr>
          <p:cNvSpPr/>
          <p:nvPr/>
        </p:nvSpPr>
        <p:spPr>
          <a:xfrm>
            <a:off x="9854779"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其他</a:t>
            </a:r>
            <a:endParaRPr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45" name="Google Shape;764;p80">
            <a:extLst>
              <a:ext uri="{FF2B5EF4-FFF2-40B4-BE49-F238E27FC236}">
                <a16:creationId xmlns:a16="http://schemas.microsoft.com/office/drawing/2014/main" id="{945F859A-4D78-136A-4B0B-D7FBC5086890}"/>
              </a:ext>
            </a:extLst>
          </p:cNvPr>
          <p:cNvPicPr preferRelativeResize="0"/>
          <p:nvPr/>
        </p:nvPicPr>
        <p:blipFill>
          <a:blip r:embed="rId3">
            <a:alphaModFix/>
          </a:blip>
          <a:stretch>
            <a:fillRect/>
          </a:stretch>
        </p:blipFill>
        <p:spPr>
          <a:xfrm>
            <a:off x="1098289" y="3902375"/>
            <a:ext cx="1416756" cy="591613"/>
          </a:xfrm>
          <a:prstGeom prst="rect">
            <a:avLst/>
          </a:prstGeom>
          <a:noFill/>
          <a:ln>
            <a:noFill/>
          </a:ln>
        </p:spPr>
      </p:pic>
      <p:pic>
        <p:nvPicPr>
          <p:cNvPr id="46" name="Google Shape;765;p80">
            <a:extLst>
              <a:ext uri="{FF2B5EF4-FFF2-40B4-BE49-F238E27FC236}">
                <a16:creationId xmlns:a16="http://schemas.microsoft.com/office/drawing/2014/main" id="{AAB65A3C-BBB0-A09E-9710-87A0E98A2354}"/>
              </a:ext>
            </a:extLst>
          </p:cNvPr>
          <p:cNvPicPr preferRelativeResize="0"/>
          <p:nvPr/>
        </p:nvPicPr>
        <p:blipFill rotWithShape="1">
          <a:blip r:embed="rId4">
            <a:alphaModFix/>
          </a:blip>
          <a:srcRect b="18745"/>
          <a:stretch/>
        </p:blipFill>
        <p:spPr>
          <a:xfrm>
            <a:off x="999692" y="2495069"/>
            <a:ext cx="1613950" cy="728550"/>
          </a:xfrm>
          <a:prstGeom prst="rect">
            <a:avLst/>
          </a:prstGeom>
          <a:noFill/>
          <a:ln>
            <a:noFill/>
          </a:ln>
        </p:spPr>
      </p:pic>
      <p:pic>
        <p:nvPicPr>
          <p:cNvPr id="47" name="Google Shape;766;p80">
            <a:extLst>
              <a:ext uri="{FF2B5EF4-FFF2-40B4-BE49-F238E27FC236}">
                <a16:creationId xmlns:a16="http://schemas.microsoft.com/office/drawing/2014/main" id="{1547972B-0655-D7B9-77C1-239F4D287362}"/>
              </a:ext>
            </a:extLst>
          </p:cNvPr>
          <p:cNvPicPr preferRelativeResize="0"/>
          <p:nvPr/>
        </p:nvPicPr>
        <p:blipFill>
          <a:blip r:embed="rId5">
            <a:alphaModFix/>
          </a:blip>
          <a:stretch>
            <a:fillRect/>
          </a:stretch>
        </p:blipFill>
        <p:spPr>
          <a:xfrm>
            <a:off x="6676891" y="2846542"/>
            <a:ext cx="1836600" cy="481122"/>
          </a:xfrm>
          <a:prstGeom prst="rect">
            <a:avLst/>
          </a:prstGeom>
          <a:noFill/>
          <a:ln>
            <a:noFill/>
          </a:ln>
        </p:spPr>
      </p:pic>
      <p:pic>
        <p:nvPicPr>
          <p:cNvPr id="48" name="Google Shape;767;p80">
            <a:extLst>
              <a:ext uri="{FF2B5EF4-FFF2-40B4-BE49-F238E27FC236}">
                <a16:creationId xmlns:a16="http://schemas.microsoft.com/office/drawing/2014/main" id="{70F7F490-CE47-3850-EB1B-77E911FB3A57}"/>
              </a:ext>
            </a:extLst>
          </p:cNvPr>
          <p:cNvPicPr preferRelativeResize="0"/>
          <p:nvPr/>
        </p:nvPicPr>
        <p:blipFill rotWithShape="1">
          <a:blip r:embed="rId6">
            <a:alphaModFix/>
          </a:blip>
          <a:srcRect t="35054" b="32784"/>
          <a:stretch/>
        </p:blipFill>
        <p:spPr>
          <a:xfrm>
            <a:off x="6492117" y="5127825"/>
            <a:ext cx="2206149" cy="394374"/>
          </a:xfrm>
          <a:prstGeom prst="rect">
            <a:avLst/>
          </a:prstGeom>
          <a:noFill/>
          <a:ln>
            <a:noFill/>
          </a:ln>
        </p:spPr>
      </p:pic>
      <p:pic>
        <p:nvPicPr>
          <p:cNvPr id="49" name="Google Shape;768;p80">
            <a:extLst>
              <a:ext uri="{FF2B5EF4-FFF2-40B4-BE49-F238E27FC236}">
                <a16:creationId xmlns:a16="http://schemas.microsoft.com/office/drawing/2014/main" id="{410529A1-29BD-492C-5D99-A91FBCDCD722}"/>
              </a:ext>
            </a:extLst>
          </p:cNvPr>
          <p:cNvPicPr preferRelativeResize="0"/>
          <p:nvPr/>
        </p:nvPicPr>
        <p:blipFill rotWithShape="1">
          <a:blip r:embed="rId7">
            <a:alphaModFix/>
          </a:blip>
          <a:srcRect t="7802" b="7844"/>
          <a:stretch/>
        </p:blipFill>
        <p:spPr>
          <a:xfrm>
            <a:off x="6828267" y="3955951"/>
            <a:ext cx="1533849" cy="646950"/>
          </a:xfrm>
          <a:prstGeom prst="rect">
            <a:avLst/>
          </a:prstGeom>
          <a:noFill/>
          <a:ln>
            <a:noFill/>
          </a:ln>
        </p:spPr>
      </p:pic>
      <p:pic>
        <p:nvPicPr>
          <p:cNvPr id="50" name="Google Shape;769;p80">
            <a:extLst>
              <a:ext uri="{FF2B5EF4-FFF2-40B4-BE49-F238E27FC236}">
                <a16:creationId xmlns:a16="http://schemas.microsoft.com/office/drawing/2014/main" id="{5F0731BA-3FBB-1803-6C1C-74D7EDB63FE6}"/>
              </a:ext>
            </a:extLst>
          </p:cNvPr>
          <p:cNvPicPr preferRelativeResize="0"/>
          <p:nvPr/>
        </p:nvPicPr>
        <p:blipFill>
          <a:blip r:embed="rId8">
            <a:alphaModFix/>
          </a:blip>
          <a:stretch>
            <a:fillRect/>
          </a:stretch>
        </p:blipFill>
        <p:spPr>
          <a:xfrm>
            <a:off x="9454644" y="4107187"/>
            <a:ext cx="2101773" cy="302998"/>
          </a:xfrm>
          <a:prstGeom prst="rect">
            <a:avLst/>
          </a:prstGeom>
          <a:noFill/>
          <a:ln>
            <a:noFill/>
          </a:ln>
        </p:spPr>
      </p:pic>
      <p:pic>
        <p:nvPicPr>
          <p:cNvPr id="51" name="Google Shape;770;p80">
            <a:extLst>
              <a:ext uri="{FF2B5EF4-FFF2-40B4-BE49-F238E27FC236}">
                <a16:creationId xmlns:a16="http://schemas.microsoft.com/office/drawing/2014/main" id="{268A6F91-8BA5-9983-D0A2-7E3ACAB27FF0}"/>
              </a:ext>
            </a:extLst>
          </p:cNvPr>
          <p:cNvPicPr preferRelativeResize="0"/>
          <p:nvPr/>
        </p:nvPicPr>
        <p:blipFill>
          <a:blip r:embed="rId9">
            <a:alphaModFix/>
          </a:blip>
          <a:stretch>
            <a:fillRect/>
          </a:stretch>
        </p:blipFill>
        <p:spPr>
          <a:xfrm>
            <a:off x="3850461" y="5061500"/>
            <a:ext cx="1617363" cy="646950"/>
          </a:xfrm>
          <a:prstGeom prst="rect">
            <a:avLst/>
          </a:prstGeom>
          <a:noFill/>
          <a:ln>
            <a:noFill/>
          </a:ln>
        </p:spPr>
      </p:pic>
      <p:pic>
        <p:nvPicPr>
          <p:cNvPr id="52" name="Google Shape;771;p80">
            <a:extLst>
              <a:ext uri="{FF2B5EF4-FFF2-40B4-BE49-F238E27FC236}">
                <a16:creationId xmlns:a16="http://schemas.microsoft.com/office/drawing/2014/main" id="{685C022D-B905-59EA-0AFA-84383248A61C}"/>
              </a:ext>
            </a:extLst>
          </p:cNvPr>
          <p:cNvPicPr preferRelativeResize="0"/>
          <p:nvPr/>
        </p:nvPicPr>
        <p:blipFill>
          <a:blip r:embed="rId10">
            <a:alphaModFix/>
          </a:blip>
          <a:stretch>
            <a:fillRect/>
          </a:stretch>
        </p:blipFill>
        <p:spPr>
          <a:xfrm>
            <a:off x="9410441" y="2722094"/>
            <a:ext cx="2145977" cy="646950"/>
          </a:xfrm>
          <a:prstGeom prst="rect">
            <a:avLst/>
          </a:prstGeom>
          <a:noFill/>
          <a:ln>
            <a:noFill/>
          </a:ln>
        </p:spPr>
      </p:pic>
      <p:pic>
        <p:nvPicPr>
          <p:cNvPr id="53" name="Google Shape;772;p80">
            <a:extLst>
              <a:ext uri="{FF2B5EF4-FFF2-40B4-BE49-F238E27FC236}">
                <a16:creationId xmlns:a16="http://schemas.microsoft.com/office/drawing/2014/main" id="{650ED473-74C7-D57D-646E-D8B5DB89FA48}"/>
              </a:ext>
            </a:extLst>
          </p:cNvPr>
          <p:cNvPicPr preferRelativeResize="0"/>
          <p:nvPr/>
        </p:nvPicPr>
        <p:blipFill>
          <a:blip r:embed="rId11">
            <a:alphaModFix/>
          </a:blip>
          <a:stretch>
            <a:fillRect/>
          </a:stretch>
        </p:blipFill>
        <p:spPr>
          <a:xfrm>
            <a:off x="3586155" y="2612482"/>
            <a:ext cx="2145975" cy="755071"/>
          </a:xfrm>
          <a:prstGeom prst="rect">
            <a:avLst/>
          </a:prstGeom>
          <a:noFill/>
          <a:ln>
            <a:noFill/>
          </a:ln>
        </p:spPr>
      </p:pic>
      <p:pic>
        <p:nvPicPr>
          <p:cNvPr id="54" name="Google Shape;773;p80">
            <a:extLst>
              <a:ext uri="{FF2B5EF4-FFF2-40B4-BE49-F238E27FC236}">
                <a16:creationId xmlns:a16="http://schemas.microsoft.com/office/drawing/2014/main" id="{309E77E0-523A-EA18-A2BD-6D6D86D7EE32}"/>
              </a:ext>
            </a:extLst>
          </p:cNvPr>
          <p:cNvPicPr preferRelativeResize="0"/>
          <p:nvPr/>
        </p:nvPicPr>
        <p:blipFill>
          <a:blip r:embed="rId12">
            <a:alphaModFix/>
          </a:blip>
          <a:stretch>
            <a:fillRect/>
          </a:stretch>
        </p:blipFill>
        <p:spPr>
          <a:xfrm>
            <a:off x="3717960" y="3929883"/>
            <a:ext cx="1882364" cy="550163"/>
          </a:xfrm>
          <a:prstGeom prst="rect">
            <a:avLst/>
          </a:prstGeom>
          <a:noFill/>
          <a:ln>
            <a:noFill/>
          </a:ln>
        </p:spPr>
      </p:pic>
      <p:grpSp>
        <p:nvGrpSpPr>
          <p:cNvPr id="55" name="Google Shape;774;p80">
            <a:extLst>
              <a:ext uri="{FF2B5EF4-FFF2-40B4-BE49-F238E27FC236}">
                <a16:creationId xmlns:a16="http://schemas.microsoft.com/office/drawing/2014/main" id="{E97F1904-980B-21C2-7F66-A3DBEBB5B5D3}"/>
              </a:ext>
            </a:extLst>
          </p:cNvPr>
          <p:cNvGrpSpPr/>
          <p:nvPr/>
        </p:nvGrpSpPr>
        <p:grpSpPr>
          <a:xfrm>
            <a:off x="9343185" y="4988450"/>
            <a:ext cx="2356688" cy="720000"/>
            <a:chOff x="9156862" y="2608537"/>
            <a:chExt cx="2356688" cy="720000"/>
          </a:xfrm>
        </p:grpSpPr>
        <p:pic>
          <p:nvPicPr>
            <p:cNvPr id="56" name="Google Shape;775;p80">
              <a:extLst>
                <a:ext uri="{FF2B5EF4-FFF2-40B4-BE49-F238E27FC236}">
                  <a16:creationId xmlns:a16="http://schemas.microsoft.com/office/drawing/2014/main" id="{35BE7C82-B70C-B4EE-30C5-314CECA8B256}"/>
                </a:ext>
              </a:extLst>
            </p:cNvPr>
            <p:cNvPicPr preferRelativeResize="0"/>
            <p:nvPr/>
          </p:nvPicPr>
          <p:blipFill>
            <a:blip r:embed="rId13">
              <a:alphaModFix/>
            </a:blip>
            <a:stretch>
              <a:fillRect/>
            </a:stretch>
          </p:blipFill>
          <p:spPr>
            <a:xfrm>
              <a:off x="9156862" y="2608537"/>
              <a:ext cx="720000" cy="720000"/>
            </a:xfrm>
            <a:prstGeom prst="rect">
              <a:avLst/>
            </a:prstGeom>
            <a:noFill/>
            <a:ln>
              <a:noFill/>
            </a:ln>
          </p:spPr>
        </p:pic>
        <p:sp>
          <p:nvSpPr>
            <p:cNvPr id="57" name="Google Shape;776;p80">
              <a:extLst>
                <a:ext uri="{FF2B5EF4-FFF2-40B4-BE49-F238E27FC236}">
                  <a16:creationId xmlns:a16="http://schemas.microsoft.com/office/drawing/2014/main" id="{5345825B-67A4-28F9-089D-DA07508D2EF0}"/>
                </a:ext>
              </a:extLst>
            </p:cNvPr>
            <p:cNvSpPr txBox="1"/>
            <p:nvPr/>
          </p:nvSpPr>
          <p:spPr>
            <a:xfrm>
              <a:off x="9899551" y="2745787"/>
              <a:ext cx="1614000" cy="44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400" dirty="0">
                  <a:solidFill>
                    <a:srgbClr val="707070"/>
                  </a:solidFill>
                  <a:latin typeface="jf open 粉圓 1.1" panose="020F0500000000000000" pitchFamily="34" charset="-120"/>
                  <a:ea typeface="jf open 粉圓 1.1" panose="020F0500000000000000" pitchFamily="34" charset="-120"/>
                  <a:cs typeface="Calibri"/>
                  <a:sym typeface="Calibri"/>
                </a:rPr>
                <a:t>WebHook</a:t>
              </a:r>
              <a:endParaRPr sz="2400" dirty="0">
                <a:solidFill>
                  <a:srgbClr val="707070"/>
                </a:solidFill>
                <a:latin typeface="jf open 粉圓 1.1" panose="020F0500000000000000" pitchFamily="34" charset="-120"/>
                <a:ea typeface="jf open 粉圓 1.1" panose="020F0500000000000000" pitchFamily="34" charset="-120"/>
                <a:cs typeface="Calibri"/>
                <a:sym typeface="Calibri"/>
              </a:endParaRPr>
            </a:p>
          </p:txBody>
        </p:sp>
      </p:grpSp>
    </p:spTree>
    <p:extLst>
      <p:ext uri="{BB962C8B-B14F-4D97-AF65-F5344CB8AC3E}">
        <p14:creationId xmlns:p14="http://schemas.microsoft.com/office/powerpoint/2010/main" val="3438072058"/>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4CC6590-3975-FC79-82EB-B19A778E3E73}"/>
              </a:ext>
            </a:extLst>
          </p:cNvPr>
          <p:cNvSpPr>
            <a:spLocks noGrp="1"/>
          </p:cNvSpPr>
          <p:nvPr>
            <p:ph type="title"/>
          </p:nvPr>
        </p:nvSpPr>
        <p:spPr>
          <a:xfrm>
            <a:off x="1400536" y="365125"/>
            <a:ext cx="9953263" cy="1325563"/>
          </a:xfrm>
        </p:spPr>
        <p:txBody>
          <a:bodyPr/>
          <a:lstStyle/>
          <a:p>
            <a:r>
              <a:rPr lang="zh-TW" altLang="en-US" dirty="0"/>
              <a:t>   目  錄</a:t>
            </a:r>
          </a:p>
        </p:txBody>
      </p:sp>
      <p:pic>
        <p:nvPicPr>
          <p:cNvPr id="11" name="Google Shape;640;p77">
            <a:extLst>
              <a:ext uri="{FF2B5EF4-FFF2-40B4-BE49-F238E27FC236}">
                <a16:creationId xmlns:a16="http://schemas.microsoft.com/office/drawing/2014/main" id="{25BBCB0E-A665-77B7-6853-00E0E03B8CD3}"/>
              </a:ext>
            </a:extLst>
          </p:cNvPr>
          <p:cNvPicPr preferRelativeResize="0"/>
          <p:nvPr/>
        </p:nvPicPr>
        <p:blipFill>
          <a:blip r:embed="rId3">
            <a:alphaModFix/>
          </a:blip>
          <a:stretch>
            <a:fillRect/>
          </a:stretch>
        </p:blipFill>
        <p:spPr>
          <a:xfrm>
            <a:off x="4552839" y="1274675"/>
            <a:ext cx="2910475" cy="5583326"/>
          </a:xfrm>
          <a:prstGeom prst="rect">
            <a:avLst/>
          </a:prstGeom>
          <a:noFill/>
          <a:ln>
            <a:noFill/>
          </a:ln>
        </p:spPr>
      </p:pic>
      <p:pic>
        <p:nvPicPr>
          <p:cNvPr id="22" name="圖形 21">
            <a:extLst>
              <a:ext uri="{FF2B5EF4-FFF2-40B4-BE49-F238E27FC236}">
                <a16:creationId xmlns:a16="http://schemas.microsoft.com/office/drawing/2014/main" id="{19C200A8-F649-876D-9843-147FEB18A4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grpSp>
        <p:nvGrpSpPr>
          <p:cNvPr id="25" name="群組 24">
            <a:extLst>
              <a:ext uri="{FF2B5EF4-FFF2-40B4-BE49-F238E27FC236}">
                <a16:creationId xmlns:a16="http://schemas.microsoft.com/office/drawing/2014/main" id="{49CDBF74-FB1A-7705-F682-7C9D6BDF3A8B}"/>
              </a:ext>
            </a:extLst>
          </p:cNvPr>
          <p:cNvGrpSpPr/>
          <p:nvPr/>
        </p:nvGrpSpPr>
        <p:grpSpPr>
          <a:xfrm>
            <a:off x="338806" y="2064500"/>
            <a:ext cx="12027701" cy="3944414"/>
            <a:chOff x="338806" y="2064500"/>
            <a:chExt cx="12027701" cy="3944414"/>
          </a:xfrm>
        </p:grpSpPr>
        <p:sp>
          <p:nvSpPr>
            <p:cNvPr id="2" name="Google Shape;636;p77">
              <a:extLst>
                <a:ext uri="{FF2B5EF4-FFF2-40B4-BE49-F238E27FC236}">
                  <a16:creationId xmlns:a16="http://schemas.microsoft.com/office/drawing/2014/main" id="{FB17AB11-81DB-714B-E22F-4D65B6E35CF5}"/>
                </a:ext>
              </a:extLst>
            </p:cNvPr>
            <p:cNvSpPr txBox="1">
              <a:spLocks/>
            </p:cNvSpPr>
            <p:nvPr/>
          </p:nvSpPr>
          <p:spPr>
            <a:xfrm>
              <a:off x="338806" y="2064500"/>
              <a:ext cx="3597240" cy="3944414"/>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200000"/>
                </a:lnSpc>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起心動念</a:t>
              </a:r>
              <a:endParaRPr lang="en-US" altLang="zh-TW" sz="3600" dirty="0">
                <a:latin typeface="jf open 粉圓 1.1" panose="020F0500000000000000" pitchFamily="34" charset="-120"/>
                <a:ea typeface="jf open 粉圓 1.1" panose="020F0500000000000000" pitchFamily="34" charset="-120"/>
                <a:cs typeface="Zen Maru Gothic Medium"/>
                <a:sym typeface="Zen Maru Gothic Medium"/>
              </a:endParaRPr>
            </a:p>
            <a:p>
              <a:pPr marL="0" indent="0" algn="r">
                <a:lnSpc>
                  <a:spcPct val="200000"/>
                </a:lnSpc>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概念發想</a:t>
              </a:r>
            </a:p>
            <a:p>
              <a:pPr marL="0" indent="0" algn="r">
                <a:lnSpc>
                  <a:spcPct val="200000"/>
                </a:lnSpc>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開發過程</a:t>
              </a:r>
            </a:p>
          </p:txBody>
        </p:sp>
        <p:sp>
          <p:nvSpPr>
            <p:cNvPr id="3" name="Google Shape;637;p77">
              <a:extLst>
                <a:ext uri="{FF2B5EF4-FFF2-40B4-BE49-F238E27FC236}">
                  <a16:creationId xmlns:a16="http://schemas.microsoft.com/office/drawing/2014/main" id="{09A8BE69-7855-BDD8-DA46-B94A403DE7AE}"/>
                </a:ext>
              </a:extLst>
            </p:cNvPr>
            <p:cNvSpPr txBox="1">
              <a:spLocks/>
            </p:cNvSpPr>
            <p:nvPr/>
          </p:nvSpPr>
          <p:spPr>
            <a:xfrm>
              <a:off x="8080107" y="2064500"/>
              <a:ext cx="4286400" cy="3944414"/>
            </a:xfrm>
            <a:prstGeom prst="rect">
              <a:avLst/>
            </a:prstGeom>
            <a:noFill/>
            <a:ln>
              <a:noFill/>
            </a:ln>
          </p:spPr>
          <p:txBody>
            <a:bodyPr spcFirstLastPara="1" wrap="square" lIns="91425" tIns="45700" rIns="91425" bIns="45700" anchor="t" anchorCtr="0">
              <a:normAutofit/>
            </a:bodyPr>
            <a:lstStyle>
              <a:defPPr>
                <a:defRPr lang="zh-TW"/>
              </a:defPPr>
              <a:lvl1pPr indent="0" algn="r">
                <a:lnSpc>
                  <a:spcPct val="150000"/>
                </a:lnSpc>
                <a:spcBef>
                  <a:spcPts val="1000"/>
                </a:spcBef>
                <a:buFont typeface="Arial" panose="020B0604020202020204" pitchFamily="34" charset="0"/>
                <a:buNone/>
                <a:defRPr sz="3600">
                  <a:latin typeface="jf open 粉圓 1.1" panose="020F0500000000000000" pitchFamily="34" charset="-120"/>
                  <a:ea typeface="jf open 粉圓 1.1" panose="020F0500000000000000" pitchFamily="34" charset="-120"/>
                  <a:cs typeface="Zen Maru Gothic Medium"/>
                </a:defRPr>
              </a:lvl1pPr>
              <a:lvl2pPr marL="685800" indent="-228600">
                <a:lnSpc>
                  <a:spcPct val="150000"/>
                </a:lnSpc>
                <a:spcBef>
                  <a:spcPts val="500"/>
                </a:spcBef>
                <a:buFont typeface="Arial" panose="020B0604020202020204" pitchFamily="34" charset="0"/>
                <a:buChar char="•"/>
                <a:defRPr sz="2400"/>
              </a:lvl2pPr>
              <a:lvl3pPr marL="1143000" indent="-228600">
                <a:lnSpc>
                  <a:spcPct val="150000"/>
                </a:lnSpc>
                <a:spcBef>
                  <a:spcPts val="500"/>
                </a:spcBef>
                <a:buFont typeface="Arial" panose="020B0604020202020204" pitchFamily="34" charset="0"/>
                <a:buChar char="•"/>
                <a:defRPr sz="2000"/>
              </a:lvl3pPr>
              <a:lvl4pPr marL="1600200" indent="-228600">
                <a:lnSpc>
                  <a:spcPct val="150000"/>
                </a:lnSpc>
                <a:spcBef>
                  <a:spcPts val="500"/>
                </a:spcBef>
                <a:buFont typeface="Arial" panose="020B0604020202020204" pitchFamily="34" charset="0"/>
                <a:buChar char="•"/>
              </a:lvl4pPr>
              <a:lvl5pPr marL="2057400" indent="-228600">
                <a:lnSpc>
                  <a:spcPct val="15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lnSpc>
                  <a:spcPct val="200000"/>
                </a:lnSpc>
              </a:pPr>
              <a:r>
                <a:rPr lang="zh-TW" altLang="en-US" dirty="0">
                  <a:sym typeface="Zen Maru Gothic Medium"/>
                </a:rPr>
                <a:t>平台功能展示</a:t>
              </a:r>
            </a:p>
            <a:p>
              <a:pPr algn="l">
                <a:lnSpc>
                  <a:spcPct val="200000"/>
                </a:lnSpc>
              </a:pPr>
              <a:r>
                <a:rPr lang="zh-TW" altLang="en-US" dirty="0"/>
                <a:t>挑戰和突破</a:t>
              </a:r>
              <a:endParaRPr lang="en-US" altLang="zh-TW" dirty="0"/>
            </a:p>
            <a:p>
              <a:pPr algn="l">
                <a:lnSpc>
                  <a:spcPct val="200000"/>
                </a:lnSpc>
              </a:pPr>
              <a:r>
                <a:rPr lang="zh-TW" altLang="en-US" dirty="0">
                  <a:sym typeface="Zen Maru Gothic Medium"/>
                </a:rPr>
                <a:t>最喜歡的點、巧思</a:t>
              </a:r>
            </a:p>
          </p:txBody>
        </p:sp>
        <p:cxnSp>
          <p:nvCxnSpPr>
            <p:cNvPr id="4" name="Google Shape;642;p77">
              <a:extLst>
                <a:ext uri="{FF2B5EF4-FFF2-40B4-BE49-F238E27FC236}">
                  <a16:creationId xmlns:a16="http://schemas.microsoft.com/office/drawing/2014/main" id="{27B7B2BE-579F-7BDB-88C2-364944AC235A}"/>
                </a:ext>
              </a:extLst>
            </p:cNvPr>
            <p:cNvCxnSpPr/>
            <p:nvPr/>
          </p:nvCxnSpPr>
          <p:spPr>
            <a:xfrm>
              <a:off x="3963709" y="2900410"/>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5" name="Google Shape;643;p77">
              <a:extLst>
                <a:ext uri="{FF2B5EF4-FFF2-40B4-BE49-F238E27FC236}">
                  <a16:creationId xmlns:a16="http://schemas.microsoft.com/office/drawing/2014/main" id="{6FF6952D-EA1A-867A-8E69-D1EA47B09E1E}"/>
                </a:ext>
              </a:extLst>
            </p:cNvPr>
            <p:cNvCxnSpPr/>
            <p:nvPr/>
          </p:nvCxnSpPr>
          <p:spPr>
            <a:xfrm>
              <a:off x="4082664" y="4147262"/>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6" name="Google Shape;644;p77">
              <a:extLst>
                <a:ext uri="{FF2B5EF4-FFF2-40B4-BE49-F238E27FC236}">
                  <a16:creationId xmlns:a16="http://schemas.microsoft.com/office/drawing/2014/main" id="{744291CB-4F34-4C3E-2087-85A2F01F91C2}"/>
                </a:ext>
              </a:extLst>
            </p:cNvPr>
            <p:cNvCxnSpPr/>
            <p:nvPr/>
          </p:nvCxnSpPr>
          <p:spPr>
            <a:xfrm>
              <a:off x="4075216" y="5426514"/>
              <a:ext cx="1362900" cy="10800"/>
            </a:xfrm>
            <a:prstGeom prst="straightConnector1">
              <a:avLst/>
            </a:prstGeom>
            <a:noFill/>
            <a:ln w="28575" cap="flat" cmpd="sng">
              <a:solidFill>
                <a:srgbClr val="F18A3F"/>
              </a:solidFill>
              <a:prstDash val="lgDash"/>
              <a:round/>
              <a:headEnd type="oval" w="med" len="med"/>
              <a:tailEnd type="none" w="med" len="med"/>
            </a:ln>
          </p:spPr>
        </p:cxnSp>
        <p:cxnSp>
          <p:nvCxnSpPr>
            <p:cNvPr id="8" name="Google Shape;642;p77">
              <a:extLst>
                <a:ext uri="{FF2B5EF4-FFF2-40B4-BE49-F238E27FC236}">
                  <a16:creationId xmlns:a16="http://schemas.microsoft.com/office/drawing/2014/main" id="{EA27FDDA-EE0D-66E3-841F-82E12E9AD5C4}"/>
                </a:ext>
              </a:extLst>
            </p:cNvPr>
            <p:cNvCxnSpPr>
              <a:cxnSpLocks/>
            </p:cNvCxnSpPr>
            <p:nvPr/>
          </p:nvCxnSpPr>
          <p:spPr>
            <a:xfrm flipH="1">
              <a:off x="6638102" y="2889610"/>
              <a:ext cx="1362900" cy="10800"/>
            </a:xfrm>
            <a:prstGeom prst="straightConnector1">
              <a:avLst/>
            </a:prstGeom>
            <a:noFill/>
            <a:ln w="28575" cap="flat" cmpd="sng">
              <a:solidFill>
                <a:srgbClr val="FF6109"/>
              </a:solidFill>
              <a:prstDash val="lgDash"/>
              <a:round/>
              <a:headEnd type="oval" w="med" len="med"/>
              <a:tailEnd type="none" w="med" len="med"/>
            </a:ln>
          </p:spPr>
        </p:cxnSp>
        <p:cxnSp>
          <p:nvCxnSpPr>
            <p:cNvPr id="23" name="Google Shape;643;p77">
              <a:extLst>
                <a:ext uri="{FF2B5EF4-FFF2-40B4-BE49-F238E27FC236}">
                  <a16:creationId xmlns:a16="http://schemas.microsoft.com/office/drawing/2014/main" id="{B2B87CD9-9FB6-6CED-A14E-F166D5449FEE}"/>
                </a:ext>
              </a:extLst>
            </p:cNvPr>
            <p:cNvCxnSpPr>
              <a:cxnSpLocks/>
            </p:cNvCxnSpPr>
            <p:nvPr/>
          </p:nvCxnSpPr>
          <p:spPr>
            <a:xfrm flipH="1">
              <a:off x="6516432" y="4136462"/>
              <a:ext cx="1362900" cy="10800"/>
            </a:xfrm>
            <a:prstGeom prst="straightConnector1">
              <a:avLst/>
            </a:prstGeom>
            <a:noFill/>
            <a:ln w="28575" cap="flat" cmpd="sng">
              <a:solidFill>
                <a:srgbClr val="FF6109"/>
              </a:solidFill>
              <a:prstDash val="lgDash"/>
              <a:round/>
              <a:headEnd type="oval" w="med" len="med"/>
              <a:tailEnd type="none" w="med" len="med"/>
            </a:ln>
          </p:spPr>
        </p:cxnSp>
        <p:cxnSp>
          <p:nvCxnSpPr>
            <p:cNvPr id="24" name="Google Shape;644;p77">
              <a:extLst>
                <a:ext uri="{FF2B5EF4-FFF2-40B4-BE49-F238E27FC236}">
                  <a16:creationId xmlns:a16="http://schemas.microsoft.com/office/drawing/2014/main" id="{7FD0C990-338E-14D8-60AF-8C482FCD956F}"/>
                </a:ext>
              </a:extLst>
            </p:cNvPr>
            <p:cNvCxnSpPr>
              <a:cxnSpLocks/>
            </p:cNvCxnSpPr>
            <p:nvPr/>
          </p:nvCxnSpPr>
          <p:spPr>
            <a:xfrm flipH="1">
              <a:off x="6557109" y="5415714"/>
              <a:ext cx="1362900" cy="10800"/>
            </a:xfrm>
            <a:prstGeom prst="straightConnector1">
              <a:avLst/>
            </a:prstGeom>
            <a:noFill/>
            <a:ln w="28575" cap="flat" cmpd="sng">
              <a:solidFill>
                <a:srgbClr val="FF6109"/>
              </a:solidFill>
              <a:prstDash val="lgDash"/>
              <a:round/>
              <a:headEnd type="oval" w="med" len="med"/>
              <a:tailEnd type="none" w="med" len="med"/>
            </a:ln>
          </p:spPr>
        </p:cxnSp>
      </p:grpSp>
      <p:pic>
        <p:nvPicPr>
          <p:cNvPr id="28" name="圖形 27">
            <a:extLst>
              <a:ext uri="{FF2B5EF4-FFF2-40B4-BE49-F238E27FC236}">
                <a16:creationId xmlns:a16="http://schemas.microsoft.com/office/drawing/2014/main" id="{9D4122C4-1C3D-D991-F0C5-F2513D91DE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399276" y="404812"/>
            <a:ext cx="1028700" cy="552450"/>
          </a:xfrm>
          <a:prstGeom prst="rect">
            <a:avLst/>
          </a:prstGeom>
        </p:spPr>
      </p:pic>
      <p:sp>
        <p:nvSpPr>
          <p:cNvPr id="31" name="文字方塊 30">
            <a:extLst>
              <a:ext uri="{FF2B5EF4-FFF2-40B4-BE49-F238E27FC236}">
                <a16:creationId xmlns:a16="http://schemas.microsoft.com/office/drawing/2014/main" id="{B9C9AE1F-5BCE-4D87-7C13-A63223FF38A8}"/>
              </a:ext>
            </a:extLst>
          </p:cNvPr>
          <p:cNvSpPr txBox="1"/>
          <p:nvPr/>
        </p:nvSpPr>
        <p:spPr>
          <a:xfrm>
            <a:off x="1838579" y="2191308"/>
            <a:ext cx="2095900" cy="1051185"/>
          </a:xfrm>
          <a:prstGeom prst="rect">
            <a:avLst/>
          </a:prstGeom>
          <a:noFill/>
        </p:spPr>
        <p:txBody>
          <a:bodyPr wrap="square">
            <a:spAutoFit/>
          </a:bodyPr>
          <a:lstStyle/>
          <a:p>
            <a:pPr marL="0" indent="0" algn="r">
              <a:lnSpc>
                <a:spcPct val="200000"/>
              </a:lnSpc>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起心動念</a:t>
            </a:r>
            <a:endParaRPr lang="en-US" altLang="zh-TW" sz="3600" dirty="0">
              <a:latin typeface="jf open 粉圓 1.1" panose="020F0500000000000000" pitchFamily="34" charset="-120"/>
              <a:ea typeface="jf open 粉圓 1.1" panose="020F0500000000000000" pitchFamily="34" charset="-120"/>
              <a:cs typeface="Zen Maru Gothic Medium"/>
              <a:sym typeface="Zen Maru Gothic Medium"/>
            </a:endParaRPr>
          </a:p>
        </p:txBody>
      </p:sp>
    </p:spTree>
    <p:extLst>
      <p:ext uri="{BB962C8B-B14F-4D97-AF65-F5344CB8AC3E}">
        <p14:creationId xmlns:p14="http://schemas.microsoft.com/office/powerpoint/2010/main" val="4005296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200"/>
                                        <p:tgtEl>
                                          <p:spTgt spid="11"/>
                                        </p:tgtEl>
                                      </p:cBhvr>
                                    </p:animEffect>
                                  </p:childTnLst>
                                </p:cTn>
                              </p:par>
                            </p:childTnLst>
                          </p:cTn>
                        </p:par>
                        <p:par>
                          <p:cTn id="8" fill="hold">
                            <p:stCondLst>
                              <p:cond delay="200"/>
                            </p:stCondLst>
                            <p:childTnLst>
                              <p:par>
                                <p:cTn id="9" presetID="16" presetClass="entr" presetSubtype="37"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barn(outVertical)">
                                      <p:cBhvr>
                                        <p:cTn id="11" dur="500"/>
                                        <p:tgtEl>
                                          <p:spTgt spid="25"/>
                                        </p:tgtEl>
                                      </p:cBhvr>
                                    </p:animEffect>
                                  </p:childTnLst>
                                </p:cTn>
                              </p:par>
                            </p:childTnLst>
                          </p:cTn>
                        </p:par>
                        <p:par>
                          <p:cTn id="12" fill="hold">
                            <p:stCondLst>
                              <p:cond delay="700"/>
                            </p:stCondLst>
                            <p:childTnLst>
                              <p:par>
                                <p:cTn id="13" presetID="1"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52D9A-325B-6E9E-138A-1ECB19DB822C}"/>
              </a:ext>
            </a:extLst>
          </p:cNvPr>
          <p:cNvSpPr>
            <a:spLocks noGrp="1"/>
          </p:cNvSpPr>
          <p:nvPr>
            <p:ph type="title"/>
          </p:nvPr>
        </p:nvSpPr>
        <p:spPr/>
        <p:txBody>
          <a:bodyPr/>
          <a:lstStyle/>
          <a:p>
            <a:r>
              <a:rPr lang="en-US" altLang="zh-TW" dirty="0"/>
              <a:t>Discord Webhook </a:t>
            </a:r>
            <a:r>
              <a:rPr lang="zh-TW" altLang="en-US" dirty="0"/>
              <a:t>通知</a:t>
            </a:r>
          </a:p>
        </p:txBody>
      </p:sp>
      <p:sp>
        <p:nvSpPr>
          <p:cNvPr id="3" name="內容版面配置區 2">
            <a:extLst>
              <a:ext uri="{FF2B5EF4-FFF2-40B4-BE49-F238E27FC236}">
                <a16:creationId xmlns:a16="http://schemas.microsoft.com/office/drawing/2014/main" id="{21A8773B-7ED2-45CC-6C5A-AF2A3D610FF2}"/>
              </a:ext>
            </a:extLst>
          </p:cNvPr>
          <p:cNvSpPr>
            <a:spLocks noGrp="1"/>
          </p:cNvSpPr>
          <p:nvPr>
            <p:ph idx="1"/>
          </p:nvPr>
        </p:nvSpPr>
        <p:spPr/>
        <p:txBody>
          <a:bodyPr/>
          <a:lstStyle/>
          <a:p>
            <a:endParaRPr lang="zh-TW" altLang="en-US"/>
          </a:p>
        </p:txBody>
      </p:sp>
      <p:pic>
        <p:nvPicPr>
          <p:cNvPr id="2050" name="Picture 2">
            <a:extLst>
              <a:ext uri="{FF2B5EF4-FFF2-40B4-BE49-F238E27FC236}">
                <a16:creationId xmlns:a16="http://schemas.microsoft.com/office/drawing/2014/main" id="{D7C56259-6B72-47E9-2DF6-6A297C063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08" t="2363"/>
          <a:stretch/>
        </p:blipFill>
        <p:spPr bwMode="auto">
          <a:xfrm>
            <a:off x="5030666" y="1825625"/>
            <a:ext cx="6078962" cy="4573426"/>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F5ED558E-5C9B-F5FE-985F-2A051D689F8C}"/>
              </a:ext>
            </a:extLst>
          </p:cNvPr>
          <p:cNvPicPr>
            <a:picLocks noChangeAspect="1"/>
          </p:cNvPicPr>
          <p:nvPr/>
        </p:nvPicPr>
        <p:blipFill rotWithShape="1">
          <a:blip r:embed="rId4"/>
          <a:srcRect b="2332"/>
          <a:stretch/>
        </p:blipFill>
        <p:spPr>
          <a:xfrm>
            <a:off x="1173088" y="1825625"/>
            <a:ext cx="3615996" cy="4574886"/>
          </a:xfrm>
          <a:prstGeom prst="rect">
            <a:avLst/>
          </a:prstGeom>
        </p:spPr>
      </p:pic>
    </p:spTree>
    <p:extLst>
      <p:ext uri="{BB962C8B-B14F-4D97-AF65-F5344CB8AC3E}">
        <p14:creationId xmlns:p14="http://schemas.microsoft.com/office/powerpoint/2010/main" val="322364483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en-US" sz="4400" dirty="0"/>
              <a:t>挑戰和突破</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113CBC-552C-613F-F5EC-88FDD460C140}"/>
              </a:ext>
            </a:extLst>
          </p:cNvPr>
          <p:cNvSpPr>
            <a:spLocks noGrp="1"/>
          </p:cNvSpPr>
          <p:nvPr>
            <p:ph type="title"/>
          </p:nvPr>
        </p:nvSpPr>
        <p:spPr/>
        <p:txBody>
          <a:bodyPr/>
          <a:lstStyle/>
          <a:p>
            <a:r>
              <a:rPr lang="zh-TW" altLang="en-US" dirty="0"/>
              <a:t>規劃階段</a:t>
            </a:r>
          </a:p>
        </p:txBody>
      </p:sp>
      <p:sp>
        <p:nvSpPr>
          <p:cNvPr id="3" name="內容版面配置區 2">
            <a:extLst>
              <a:ext uri="{FF2B5EF4-FFF2-40B4-BE49-F238E27FC236}">
                <a16:creationId xmlns:a16="http://schemas.microsoft.com/office/drawing/2014/main" id="{557826C3-6034-8711-0B38-E8E8A62F9CF9}"/>
              </a:ext>
            </a:extLst>
          </p:cNvPr>
          <p:cNvSpPr>
            <a:spLocks noGrp="1"/>
          </p:cNvSpPr>
          <p:nvPr>
            <p:ph sz="half" idx="1"/>
          </p:nvPr>
        </p:nvSpPr>
        <p:spPr/>
        <p:txBody>
          <a:bodyPr>
            <a:normAutofit/>
          </a:bodyPr>
          <a:lstStyle/>
          <a:p>
            <a:r>
              <a:rPr lang="zh-TW" altLang="en-US" b="0" i="0" dirty="0">
                <a:solidFill>
                  <a:srgbClr val="000000"/>
                </a:solidFill>
                <a:effectLst/>
                <a:latin typeface="inherit"/>
              </a:rPr>
              <a:t>專案大方向</a:t>
            </a:r>
            <a:endParaRPr lang="en-US" altLang="zh-TW" b="0" i="0" dirty="0">
              <a:solidFill>
                <a:srgbClr val="000000"/>
              </a:solidFill>
              <a:effectLst/>
              <a:latin typeface="inherit"/>
            </a:endParaRPr>
          </a:p>
          <a:p>
            <a:r>
              <a:rPr lang="zh-TW" altLang="en-US" dirty="0">
                <a:solidFill>
                  <a:srgbClr val="000000"/>
                </a:solidFill>
                <a:latin typeface="inherit"/>
              </a:rPr>
              <a:t>網站</a:t>
            </a:r>
            <a:r>
              <a:rPr lang="zh-TW" altLang="en-US" b="0" i="0" dirty="0">
                <a:solidFill>
                  <a:srgbClr val="000000"/>
                </a:solidFill>
                <a:effectLst/>
                <a:latin typeface="inherit"/>
              </a:rPr>
              <a:t>整體設計</a:t>
            </a:r>
            <a:endParaRPr lang="en-US" altLang="zh-TW" b="0" i="0" dirty="0">
              <a:solidFill>
                <a:srgbClr val="000000"/>
              </a:solidFill>
              <a:effectLst/>
              <a:latin typeface="inherit"/>
            </a:endParaRPr>
          </a:p>
        </p:txBody>
      </p:sp>
      <p:sp>
        <p:nvSpPr>
          <p:cNvPr id="6" name="內容版面配置區 5">
            <a:extLst>
              <a:ext uri="{FF2B5EF4-FFF2-40B4-BE49-F238E27FC236}">
                <a16:creationId xmlns:a16="http://schemas.microsoft.com/office/drawing/2014/main" id="{52120999-078F-40C8-D620-2BFD6ACF4B2D}"/>
              </a:ext>
            </a:extLst>
          </p:cNvPr>
          <p:cNvSpPr>
            <a:spLocks noGrp="1"/>
          </p:cNvSpPr>
          <p:nvPr>
            <p:ph sz="half" idx="2"/>
          </p:nvPr>
        </p:nvSpPr>
        <p:spPr>
          <a:xfrm>
            <a:off x="838200" y="3397170"/>
            <a:ext cx="4127339" cy="2779793"/>
          </a:xfrm>
        </p:spPr>
        <p:txBody>
          <a:bodyPr/>
          <a:lstStyle/>
          <a:p>
            <a:r>
              <a:rPr lang="zh-TW" altLang="en-US" b="0" i="0" dirty="0">
                <a:solidFill>
                  <a:srgbClr val="000000"/>
                </a:solidFill>
                <a:effectLst/>
                <a:latin typeface="inherit"/>
              </a:rPr>
              <a:t>內</a:t>
            </a:r>
            <a:r>
              <a:rPr lang="en-US" altLang="zh-TW" b="0" i="0" dirty="0">
                <a:solidFill>
                  <a:srgbClr val="000000"/>
                </a:solidFill>
                <a:effectLst/>
                <a:latin typeface="inherit"/>
              </a:rPr>
              <a:t>/</a:t>
            </a:r>
            <a:r>
              <a:rPr lang="zh-TW" altLang="en-US" b="0" i="0" dirty="0">
                <a:solidFill>
                  <a:srgbClr val="000000"/>
                </a:solidFill>
                <a:effectLst/>
                <a:latin typeface="inherit"/>
              </a:rPr>
              <a:t>外部雙向溝通</a:t>
            </a:r>
            <a:endParaRPr lang="en-US" altLang="zh-TW" b="0" i="0" dirty="0">
              <a:solidFill>
                <a:srgbClr val="000000"/>
              </a:solidFill>
              <a:effectLst/>
              <a:latin typeface="inherit"/>
            </a:endParaRPr>
          </a:p>
          <a:p>
            <a:pPr lvl="1"/>
            <a:r>
              <a:rPr lang="zh-TW" altLang="en-US" b="0" i="0" dirty="0">
                <a:solidFill>
                  <a:srgbClr val="000000"/>
                </a:solidFill>
                <a:effectLst/>
                <a:latin typeface="inherit"/>
              </a:rPr>
              <a:t>組員</a:t>
            </a:r>
            <a:endParaRPr lang="en-US" altLang="zh-TW" b="0" i="0" dirty="0">
              <a:solidFill>
                <a:srgbClr val="000000"/>
              </a:solidFill>
              <a:effectLst/>
              <a:latin typeface="inherit"/>
            </a:endParaRPr>
          </a:p>
          <a:p>
            <a:pPr lvl="1"/>
            <a:r>
              <a:rPr lang="zh-TW" altLang="en-US" b="0" i="0" dirty="0">
                <a:solidFill>
                  <a:srgbClr val="000000"/>
                </a:solidFill>
                <a:effectLst/>
                <a:latin typeface="inherit"/>
              </a:rPr>
              <a:t>教練</a:t>
            </a:r>
            <a:endParaRPr lang="en-US" altLang="zh-TW" b="0" i="0" dirty="0">
              <a:solidFill>
                <a:srgbClr val="000000"/>
              </a:solidFill>
              <a:effectLst/>
              <a:latin typeface="inherit"/>
            </a:endParaRPr>
          </a:p>
          <a:p>
            <a:pPr lvl="1"/>
            <a:r>
              <a:rPr lang="zh-TW" altLang="en-US" b="0" i="0" dirty="0">
                <a:solidFill>
                  <a:srgbClr val="000000"/>
                </a:solidFill>
                <a:effectLst/>
                <a:latin typeface="inherit"/>
              </a:rPr>
              <a:t>設計師</a:t>
            </a:r>
            <a:endParaRPr lang="zh-TW" altLang="en-US" dirty="0"/>
          </a:p>
        </p:txBody>
      </p:sp>
      <p:pic>
        <p:nvPicPr>
          <p:cNvPr id="4098" name="Picture 2">
            <a:extLst>
              <a:ext uri="{FF2B5EF4-FFF2-40B4-BE49-F238E27FC236}">
                <a16:creationId xmlns:a16="http://schemas.microsoft.com/office/drawing/2014/main" id="{B3B0DE9D-C406-1759-7FF1-C65A7AA13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518" y="1899330"/>
            <a:ext cx="5108679" cy="3871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013895"/>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04A46A-D00A-0218-2D1D-1CFA11CAD87A}"/>
              </a:ext>
            </a:extLst>
          </p:cNvPr>
          <p:cNvSpPr>
            <a:spLocks noGrp="1"/>
          </p:cNvSpPr>
          <p:nvPr>
            <p:ph type="title"/>
          </p:nvPr>
        </p:nvSpPr>
        <p:spPr/>
        <p:txBody>
          <a:bodyPr/>
          <a:lstStyle/>
          <a:p>
            <a:r>
              <a:rPr lang="zh-TW" altLang="en-US" dirty="0"/>
              <a:t>開發階段 </a:t>
            </a:r>
            <a:r>
              <a:rPr lang="en-US" altLang="zh-TW" dirty="0"/>
              <a:t>– </a:t>
            </a:r>
            <a:r>
              <a:rPr lang="zh-TW" altLang="en-US" dirty="0"/>
              <a:t>使用新技術</a:t>
            </a:r>
          </a:p>
        </p:txBody>
      </p:sp>
      <p:sp>
        <p:nvSpPr>
          <p:cNvPr id="4" name="內容版面配置區 3">
            <a:extLst>
              <a:ext uri="{FF2B5EF4-FFF2-40B4-BE49-F238E27FC236}">
                <a16:creationId xmlns:a16="http://schemas.microsoft.com/office/drawing/2014/main" id="{674B1228-09B3-473C-C4A0-2B7F1FE861C2}"/>
              </a:ext>
            </a:extLst>
          </p:cNvPr>
          <p:cNvSpPr>
            <a:spLocks noGrp="1"/>
          </p:cNvSpPr>
          <p:nvPr>
            <p:ph sz="half" idx="1"/>
          </p:nvPr>
        </p:nvSpPr>
        <p:spPr/>
        <p:txBody>
          <a:bodyPr/>
          <a:lstStyle/>
          <a:p>
            <a:r>
              <a:rPr lang="en-US" altLang="zh-TW" dirty="0" err="1"/>
              <a:t>Nuxt</a:t>
            </a:r>
            <a:r>
              <a:rPr lang="en-US" altLang="zh-TW" dirty="0"/>
              <a:t> Tailwind</a:t>
            </a:r>
            <a:endParaRPr lang="zh-TW" altLang="en-US" dirty="0"/>
          </a:p>
        </p:txBody>
      </p:sp>
      <p:sp>
        <p:nvSpPr>
          <p:cNvPr id="5" name="內容版面配置區 4">
            <a:extLst>
              <a:ext uri="{FF2B5EF4-FFF2-40B4-BE49-F238E27FC236}">
                <a16:creationId xmlns:a16="http://schemas.microsoft.com/office/drawing/2014/main" id="{1D6CAB0C-4C49-B628-BA7D-A752A3BC456B}"/>
              </a:ext>
            </a:extLst>
          </p:cNvPr>
          <p:cNvSpPr>
            <a:spLocks noGrp="1"/>
          </p:cNvSpPr>
          <p:nvPr>
            <p:ph sz="half" idx="2"/>
          </p:nvPr>
        </p:nvSpPr>
        <p:spPr>
          <a:xfrm>
            <a:off x="4918005" y="1825625"/>
            <a:ext cx="5181600" cy="4351338"/>
          </a:xfrm>
        </p:spPr>
        <p:txBody>
          <a:bodyPr/>
          <a:lstStyle/>
          <a:p>
            <a:r>
              <a:rPr lang="en-US" altLang="zh-TW" dirty="0"/>
              <a:t>Nuxt.js</a:t>
            </a:r>
            <a:endParaRPr lang="zh-TW" altLang="en-US" dirty="0"/>
          </a:p>
        </p:txBody>
      </p:sp>
      <p:pic>
        <p:nvPicPr>
          <p:cNvPr id="9" name="圖片 8">
            <a:extLst>
              <a:ext uri="{FF2B5EF4-FFF2-40B4-BE49-F238E27FC236}">
                <a16:creationId xmlns:a16="http://schemas.microsoft.com/office/drawing/2014/main" id="{4974AB41-2F72-200D-E6ED-FD1921477098}"/>
              </a:ext>
            </a:extLst>
          </p:cNvPr>
          <p:cNvPicPr>
            <a:picLocks noChangeAspect="1"/>
          </p:cNvPicPr>
          <p:nvPr/>
        </p:nvPicPr>
        <p:blipFill>
          <a:blip r:embed="rId3"/>
          <a:stretch>
            <a:fillRect/>
          </a:stretch>
        </p:blipFill>
        <p:spPr>
          <a:xfrm>
            <a:off x="1324531" y="2792663"/>
            <a:ext cx="2883718" cy="3519237"/>
          </a:xfrm>
          <a:prstGeom prst="rect">
            <a:avLst/>
          </a:prstGeom>
        </p:spPr>
      </p:pic>
      <p:pic>
        <p:nvPicPr>
          <p:cNvPr id="3074" name="Picture 2">
            <a:extLst>
              <a:ext uri="{FF2B5EF4-FFF2-40B4-BE49-F238E27FC236}">
                <a16:creationId xmlns:a16="http://schemas.microsoft.com/office/drawing/2014/main" id="{7CF55CC6-EBCF-4B90-1D11-4004A5013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6650" y="2581107"/>
            <a:ext cx="5195455" cy="3939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423760"/>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454EC5A3-75EF-2099-0C6E-230510CA9BD0}"/>
              </a:ext>
            </a:extLst>
          </p:cNvPr>
          <p:cNvSpPr>
            <a:spLocks noGrp="1"/>
          </p:cNvSpPr>
          <p:nvPr>
            <p:ph type="title"/>
          </p:nvPr>
        </p:nvSpPr>
        <p:spPr/>
        <p:txBody>
          <a:bodyPr/>
          <a:lstStyle/>
          <a:p>
            <a:r>
              <a:rPr lang="zh-TW" altLang="en-US" dirty="0"/>
              <a:t>開發階段 </a:t>
            </a:r>
            <a:r>
              <a:rPr lang="en-US" altLang="zh-TW" dirty="0"/>
              <a:t>– </a:t>
            </a:r>
            <a:r>
              <a:rPr lang="zh-TW" altLang="en-US" dirty="0"/>
              <a:t>使用 </a:t>
            </a:r>
            <a:r>
              <a:rPr lang="en-US" altLang="zh-TW" dirty="0"/>
              <a:t>TypeScript</a:t>
            </a:r>
            <a:endParaRPr lang="zh-TW" altLang="en-US" dirty="0"/>
          </a:p>
        </p:txBody>
      </p:sp>
      <p:pic>
        <p:nvPicPr>
          <p:cNvPr id="4098" name="Picture 2">
            <a:extLst>
              <a:ext uri="{FF2B5EF4-FFF2-40B4-BE49-F238E27FC236}">
                <a16:creationId xmlns:a16="http://schemas.microsoft.com/office/drawing/2014/main" id="{85FF0943-7562-F0EF-41E1-98246A752D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92"/>
          <a:stretch/>
        </p:blipFill>
        <p:spPr bwMode="auto">
          <a:xfrm>
            <a:off x="939239" y="2669328"/>
            <a:ext cx="4835971" cy="302138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696;p78">
            <a:extLst>
              <a:ext uri="{FF2B5EF4-FFF2-40B4-BE49-F238E27FC236}">
                <a16:creationId xmlns:a16="http://schemas.microsoft.com/office/drawing/2014/main" id="{22363F0B-01D2-4747-EE04-5D2E4A8FCDF7}"/>
              </a:ext>
            </a:extLst>
          </p:cNvPr>
          <p:cNvSpPr/>
          <p:nvPr/>
        </p:nvSpPr>
        <p:spPr>
          <a:xfrm rot="4628724" flipH="1" flipV="1">
            <a:off x="5946707" y="1935868"/>
            <a:ext cx="388651" cy="829559"/>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4">
              <a:alphaModFix/>
            </a:blip>
            <a:stretch>
              <a:fillRect/>
            </a:stretch>
          </a:blipFill>
          <a:ln>
            <a:noFill/>
          </a:ln>
        </p:spPr>
      </p:sp>
      <p:pic>
        <p:nvPicPr>
          <p:cNvPr id="3" name="Picture 2">
            <a:extLst>
              <a:ext uri="{FF2B5EF4-FFF2-40B4-BE49-F238E27FC236}">
                <a16:creationId xmlns:a16="http://schemas.microsoft.com/office/drawing/2014/main" id="{997BEA48-6226-F26A-3CC3-5476FA5424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040"/>
          <a:stretch/>
        </p:blipFill>
        <p:spPr bwMode="auto">
          <a:xfrm>
            <a:off x="6499229" y="2669328"/>
            <a:ext cx="4835971" cy="266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633010"/>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r>
              <a:rPr lang="zh-TW" altLang="en-US" dirty="0"/>
              <a:t>前端 </a:t>
            </a:r>
            <a:r>
              <a:rPr lang="en-US" altLang="zh-TW" dirty="0"/>
              <a:t>debug</a:t>
            </a:r>
            <a:endParaRPr lang="zh-TW" altLang="en-US" dirty="0"/>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a:xfrm>
            <a:off x="838200" y="1825625"/>
            <a:ext cx="3467582" cy="4351338"/>
          </a:xfrm>
        </p:spPr>
        <p:txBody>
          <a:bodyPr>
            <a:normAutofit/>
          </a:bodyPr>
          <a:lstStyle/>
          <a:p>
            <a:r>
              <a:rPr lang="zh-TW" altLang="en-US" dirty="0"/>
              <a:t>取得 </a:t>
            </a:r>
            <a:r>
              <a:rPr lang="en-US" altLang="zh-TW" dirty="0" err="1"/>
              <a:t>api</a:t>
            </a:r>
            <a:r>
              <a:rPr lang="en-US" altLang="zh-TW" dirty="0"/>
              <a:t> </a:t>
            </a:r>
            <a:r>
              <a:rPr lang="zh-TW" altLang="en-US" dirty="0"/>
              <a:t>資料</a:t>
            </a:r>
            <a:endParaRPr lang="en-US" altLang="zh-TW" dirty="0"/>
          </a:p>
          <a:p>
            <a:r>
              <a:rPr lang="en-US" altLang="zh-TW" dirty="0"/>
              <a:t>Client</a:t>
            </a:r>
            <a:r>
              <a:rPr lang="zh-TW" altLang="en-US" dirty="0"/>
              <a:t> 端渲染與</a:t>
            </a:r>
            <a:r>
              <a:rPr lang="en-US" altLang="zh-TW" dirty="0"/>
              <a:t>Server</a:t>
            </a:r>
            <a:r>
              <a:rPr lang="zh-TW" altLang="en-US" dirty="0"/>
              <a:t> 端渲染</a:t>
            </a:r>
            <a:endParaRPr lang="en-US" altLang="zh-TW" dirty="0"/>
          </a:p>
          <a:p>
            <a:r>
              <a:rPr lang="zh-TW" altLang="en-US" dirty="0"/>
              <a:t>方式使用不當</a:t>
            </a:r>
            <a:endParaRPr lang="en-US" altLang="zh-TW" dirty="0"/>
          </a:p>
          <a:p>
            <a:r>
              <a:rPr lang="en-US" altLang="zh-TW" dirty="0"/>
              <a:t>.</a:t>
            </a:r>
            <a:r>
              <a:rPr lang="zh-TW" altLang="en-US" dirty="0"/>
              <a:t> </a:t>
            </a:r>
            <a:r>
              <a:rPr lang="en-US" altLang="zh-TW" dirty="0"/>
              <a:t>.</a:t>
            </a:r>
            <a:r>
              <a:rPr lang="zh-TW" altLang="en-US" dirty="0"/>
              <a:t> </a:t>
            </a:r>
            <a:r>
              <a:rPr lang="en-US" altLang="zh-TW" dirty="0"/>
              <a:t>.</a:t>
            </a:r>
            <a:endParaRPr lang="zh-TW" altLang="en-US" dirty="0"/>
          </a:p>
        </p:txBody>
      </p:sp>
      <p:pic>
        <p:nvPicPr>
          <p:cNvPr id="3074" name="Picture 2">
            <a:extLst>
              <a:ext uri="{FF2B5EF4-FFF2-40B4-BE49-F238E27FC236}">
                <a16:creationId xmlns:a16="http://schemas.microsoft.com/office/drawing/2014/main" id="{9E376DF8-D100-DCEE-BBCB-2CBF74CE2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362" y="553114"/>
            <a:ext cx="4149090" cy="599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904227"/>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2097060" y="184781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8B5DA-5BB7-9C2F-D480-FED22F2AEAC8}"/>
              </a:ext>
            </a:extLst>
          </p:cNvPr>
          <p:cNvSpPr>
            <a:spLocks noGrp="1"/>
          </p:cNvSpPr>
          <p:nvPr>
            <p:ph type="title"/>
          </p:nvPr>
        </p:nvSpPr>
        <p:spPr/>
        <p:txBody>
          <a:bodyPr/>
          <a:lstStyle/>
          <a:p>
            <a:r>
              <a:rPr lang="zh-TW" altLang="en-US" dirty="0"/>
              <a:t>專案倒數時間</a:t>
            </a:r>
          </a:p>
        </p:txBody>
      </p:sp>
      <p:pic>
        <p:nvPicPr>
          <p:cNvPr id="1026" name="Picture 2">
            <a:extLst>
              <a:ext uri="{FF2B5EF4-FFF2-40B4-BE49-F238E27FC236}">
                <a16:creationId xmlns:a16="http://schemas.microsoft.com/office/drawing/2014/main" id="{AE93A9E6-C42A-79D0-712C-A8B0DE62D1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87"/>
          <a:stretch/>
        </p:blipFill>
        <p:spPr bwMode="auto">
          <a:xfrm>
            <a:off x="1476827" y="1758322"/>
            <a:ext cx="3625857" cy="3866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D793831-3308-3178-9ACA-572C24CB17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287"/>
          <a:stretch/>
        </p:blipFill>
        <p:spPr bwMode="auto">
          <a:xfrm>
            <a:off x="6779282" y="1758322"/>
            <a:ext cx="3625857" cy="386051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95;p78">
            <a:extLst>
              <a:ext uri="{FF2B5EF4-FFF2-40B4-BE49-F238E27FC236}">
                <a16:creationId xmlns:a16="http://schemas.microsoft.com/office/drawing/2014/main" id="{80B9CED3-8F1A-AC1A-B19C-121DF9E067DD}"/>
              </a:ext>
            </a:extLst>
          </p:cNvPr>
          <p:cNvSpPr/>
          <p:nvPr/>
        </p:nvSpPr>
        <p:spPr>
          <a:xfrm rot="15344644">
            <a:off x="5663762" y="2854033"/>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5">
              <a:alphaModFix/>
            </a:blip>
            <a:stretch>
              <a:fillRect/>
            </a:stretch>
          </a:blipFill>
          <a:ln>
            <a:noFill/>
          </a:ln>
        </p:spPr>
      </p:sp>
      <p:sp>
        <p:nvSpPr>
          <p:cNvPr id="9" name="Google Shape;695;p78">
            <a:extLst>
              <a:ext uri="{FF2B5EF4-FFF2-40B4-BE49-F238E27FC236}">
                <a16:creationId xmlns:a16="http://schemas.microsoft.com/office/drawing/2014/main" id="{DAA6ED78-7CA5-566A-EC1D-EACC0AA1DAD2}"/>
              </a:ext>
            </a:extLst>
          </p:cNvPr>
          <p:cNvSpPr/>
          <p:nvPr/>
        </p:nvSpPr>
        <p:spPr>
          <a:xfrm rot="4862227">
            <a:off x="6046179" y="3493790"/>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747258991"/>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4" name="圖片 3">
            <a:extLst>
              <a:ext uri="{FF2B5EF4-FFF2-40B4-BE49-F238E27FC236}">
                <a16:creationId xmlns:a16="http://schemas.microsoft.com/office/drawing/2014/main" id="{3B3C7A99-E213-D42A-7DEF-5473366C7DE6}"/>
              </a:ext>
            </a:extLst>
          </p:cNvPr>
          <p:cNvPicPr>
            <a:picLocks noChangeAspect="1"/>
          </p:cNvPicPr>
          <p:nvPr/>
        </p:nvPicPr>
        <p:blipFill>
          <a:blip r:embed="rId3"/>
          <a:stretch>
            <a:fillRect/>
          </a:stretch>
        </p:blipFill>
        <p:spPr>
          <a:xfrm>
            <a:off x="3899739" y="1690688"/>
            <a:ext cx="4392521" cy="4345289"/>
          </a:xfrm>
          <a:prstGeom prst="rect">
            <a:avLst/>
          </a:prstGeom>
        </p:spPr>
      </p:pic>
    </p:spTree>
    <p:extLst>
      <p:ext uri="{BB962C8B-B14F-4D97-AF65-F5344CB8AC3E}">
        <p14:creationId xmlns:p14="http://schemas.microsoft.com/office/powerpoint/2010/main" val="2780804354"/>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373166C-8172-B6A2-2D58-1BFAF78C3251}"/>
              </a:ext>
            </a:extLst>
          </p:cNvPr>
          <p:cNvSpPr>
            <a:spLocks noGrp="1"/>
          </p:cNvSpPr>
          <p:nvPr>
            <p:ph type="title"/>
          </p:nvPr>
        </p:nvSpPr>
        <p:spPr/>
        <p:txBody>
          <a:bodyPr/>
          <a:lstStyle/>
          <a:p>
            <a:r>
              <a:rPr lang="zh-TW" altLang="en-US" dirty="0"/>
              <a:t>起心動念</a:t>
            </a:r>
          </a:p>
        </p:txBody>
      </p:sp>
      <p:sp>
        <p:nvSpPr>
          <p:cNvPr id="5" name="文字版面配置區 4">
            <a:extLst>
              <a:ext uri="{FF2B5EF4-FFF2-40B4-BE49-F238E27FC236}">
                <a16:creationId xmlns:a16="http://schemas.microsoft.com/office/drawing/2014/main" id="{4BB1ABD4-40CD-1D32-358A-BB1F95808F5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2200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5149FD-7FFC-454B-6BC3-75F48E90B7B3}"/>
              </a:ext>
            </a:extLst>
          </p:cNvPr>
          <p:cNvSpPr>
            <a:spLocks noGrp="1"/>
          </p:cNvSpPr>
          <p:nvPr>
            <p:ph type="title"/>
          </p:nvPr>
        </p:nvSpPr>
        <p:spPr/>
        <p:txBody>
          <a:bodyPr/>
          <a:lstStyle/>
          <a:p>
            <a:r>
              <a:rPr lang="zh-TW" altLang="en-US" dirty="0"/>
              <a:t>參加完整的專案開發</a:t>
            </a:r>
          </a:p>
        </p:txBody>
      </p:sp>
      <p:sp>
        <p:nvSpPr>
          <p:cNvPr id="3" name="內容版面配置區 2">
            <a:extLst>
              <a:ext uri="{FF2B5EF4-FFF2-40B4-BE49-F238E27FC236}">
                <a16:creationId xmlns:a16="http://schemas.microsoft.com/office/drawing/2014/main" id="{BC3356B4-038D-311C-20F3-9E1A97DB9D09}"/>
              </a:ext>
            </a:extLst>
          </p:cNvPr>
          <p:cNvSpPr>
            <a:spLocks noGrp="1"/>
          </p:cNvSpPr>
          <p:nvPr>
            <p:ph idx="1"/>
          </p:nvPr>
        </p:nvSpPr>
        <p:spPr>
          <a:xfrm>
            <a:off x="838200" y="1825625"/>
            <a:ext cx="5990863" cy="4351338"/>
          </a:xfrm>
        </p:spPr>
        <p:txBody>
          <a:bodyPr/>
          <a:lstStyle/>
          <a:p>
            <a:r>
              <a:rPr lang="zh-TW" altLang="en-US" dirty="0"/>
              <a:t>第一次參與製作這麼複雜的網站，有這麼多頁面和功能真的很棒</a:t>
            </a:r>
            <a:r>
              <a:rPr lang="en-US" altLang="zh-TW" dirty="0"/>
              <a:t>XD</a:t>
            </a:r>
          </a:p>
          <a:p>
            <a:r>
              <a:rPr lang="zh-TW" altLang="en-US" dirty="0"/>
              <a:t>前端頁面完成 </a:t>
            </a:r>
            <a:r>
              <a:rPr lang="en-US" altLang="zh-TW" dirty="0"/>
              <a:t>2 </a:t>
            </a:r>
            <a:r>
              <a:rPr lang="zh-TW" altLang="en-US" dirty="0"/>
              <a:t>個角色端</a:t>
            </a:r>
            <a:endParaRPr lang="en-US" altLang="zh-TW" dirty="0"/>
          </a:p>
          <a:p>
            <a:r>
              <a:rPr lang="zh-TW" altLang="en-US" dirty="0"/>
              <a:t>後端 </a:t>
            </a:r>
            <a:r>
              <a:rPr lang="en-US" altLang="zh-TW" dirty="0" err="1"/>
              <a:t>api</a:t>
            </a:r>
            <a:r>
              <a:rPr lang="en-US" altLang="zh-TW" dirty="0"/>
              <a:t> </a:t>
            </a:r>
            <a:r>
              <a:rPr lang="zh-TW" altLang="en-US" dirty="0"/>
              <a:t>開發近 </a:t>
            </a:r>
            <a:r>
              <a:rPr lang="en-US" altLang="zh-TW" dirty="0"/>
              <a:t>95%</a:t>
            </a:r>
            <a:br>
              <a:rPr lang="en-US" altLang="zh-TW" dirty="0"/>
            </a:br>
            <a:endParaRPr lang="zh-TW" altLang="en-US" dirty="0"/>
          </a:p>
        </p:txBody>
      </p:sp>
      <p:pic>
        <p:nvPicPr>
          <p:cNvPr id="5" name="Picture 4">
            <a:extLst>
              <a:ext uri="{FF2B5EF4-FFF2-40B4-BE49-F238E27FC236}">
                <a16:creationId xmlns:a16="http://schemas.microsoft.com/office/drawing/2014/main" id="{9BA943DC-FDE1-AED0-F228-E6195636D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785" y="1825625"/>
            <a:ext cx="3893013" cy="2654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258051D-BD2E-062C-CAAD-EE8DC63F8A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056" y="1690688"/>
            <a:ext cx="571500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4" name="內容版面配置區 5" descr="一張含有 文字, 螢幕擷取畫面, 軟體, 多媒體軟體 的圖片&#10;&#10;自動產生的描述">
            <a:extLst>
              <a:ext uri="{FF2B5EF4-FFF2-40B4-BE49-F238E27FC236}">
                <a16:creationId xmlns:a16="http://schemas.microsoft.com/office/drawing/2014/main" id="{793B21C5-8271-650E-C983-79A30ECACB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3331" y="3964734"/>
            <a:ext cx="3893013" cy="2198407"/>
          </a:xfrm>
          <a:prstGeom prst="rect">
            <a:avLst/>
          </a:prstGeom>
        </p:spPr>
      </p:pic>
    </p:spTree>
    <p:extLst>
      <p:ext uri="{BB962C8B-B14F-4D97-AF65-F5344CB8AC3E}">
        <p14:creationId xmlns:p14="http://schemas.microsoft.com/office/powerpoint/2010/main" val="1293831622"/>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a:xfrm>
            <a:off x="838199" y="1825625"/>
            <a:ext cx="9860667" cy="4351338"/>
          </a:xfrm>
        </p:spPr>
        <p:txBody>
          <a:bodyPr>
            <a:normAutofit/>
          </a:bodyPr>
          <a:lstStyle/>
          <a:p>
            <a:pPr>
              <a:lnSpc>
                <a:spcPct val="150000"/>
              </a:lnSpc>
            </a:pPr>
            <a:r>
              <a:rPr lang="zh-TW" altLang="en-US" sz="3000" dirty="0"/>
              <a:t>雖然很肝，但有學到新東西的感覺很好。</a:t>
            </a:r>
            <a:endParaRPr lang="en-US" altLang="zh-TW" sz="3000" dirty="0"/>
          </a:p>
        </p:txBody>
      </p:sp>
      <p:grpSp>
        <p:nvGrpSpPr>
          <p:cNvPr id="5" name="群組 4">
            <a:extLst>
              <a:ext uri="{FF2B5EF4-FFF2-40B4-BE49-F238E27FC236}">
                <a16:creationId xmlns:a16="http://schemas.microsoft.com/office/drawing/2014/main" id="{7E856FC5-C29D-3BEC-B64C-59447179CD79}"/>
              </a:ext>
            </a:extLst>
          </p:cNvPr>
          <p:cNvGrpSpPr/>
          <p:nvPr/>
        </p:nvGrpSpPr>
        <p:grpSpPr>
          <a:xfrm>
            <a:off x="1059770" y="3429000"/>
            <a:ext cx="9736222" cy="2305400"/>
            <a:chOff x="1059770" y="3429000"/>
            <a:chExt cx="9736222" cy="2305400"/>
          </a:xfrm>
        </p:grpSpPr>
        <p:pic>
          <p:nvPicPr>
            <p:cNvPr id="1026" name="Picture 2">
              <a:extLst>
                <a:ext uri="{FF2B5EF4-FFF2-40B4-BE49-F238E27FC236}">
                  <a16:creationId xmlns:a16="http://schemas.microsoft.com/office/drawing/2014/main" id="{8C5C8F31-828F-E621-0E04-1173E65395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1730"/>
            <a:stretch/>
          </p:blipFill>
          <p:spPr bwMode="auto">
            <a:xfrm>
              <a:off x="1059770" y="3429000"/>
              <a:ext cx="5036230" cy="2305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8E93ADF0-E6AF-523F-3CEA-F9F8B98AC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840"/>
            <a:stretch/>
          </p:blipFill>
          <p:spPr bwMode="auto">
            <a:xfrm>
              <a:off x="6072850" y="3442903"/>
              <a:ext cx="4723142" cy="2291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4315654"/>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184703"/>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grpSp>
        <p:nvGrpSpPr>
          <p:cNvPr id="8" name="群組 7">
            <a:extLst>
              <a:ext uri="{FF2B5EF4-FFF2-40B4-BE49-F238E27FC236}">
                <a16:creationId xmlns:a16="http://schemas.microsoft.com/office/drawing/2014/main" id="{BF519738-ABE1-F174-9E82-D25734D05F80}"/>
              </a:ext>
            </a:extLst>
          </p:cNvPr>
          <p:cNvGrpSpPr/>
          <p:nvPr/>
        </p:nvGrpSpPr>
        <p:grpSpPr>
          <a:xfrm>
            <a:off x="9670078" y="4896091"/>
            <a:ext cx="2379168" cy="1817225"/>
            <a:chOff x="9670078" y="4896091"/>
            <a:chExt cx="2379168" cy="1817225"/>
          </a:xfrm>
        </p:grpSpPr>
        <p:sp>
          <p:nvSpPr>
            <p:cNvPr id="5" name="矩形 4">
              <a:extLst>
                <a:ext uri="{FF2B5EF4-FFF2-40B4-BE49-F238E27FC236}">
                  <a16:creationId xmlns:a16="http://schemas.microsoft.com/office/drawing/2014/main" id="{EC81BA64-1C62-E489-4F88-E111D2139779}"/>
                </a:ext>
              </a:extLst>
            </p:cNvPr>
            <p:cNvSpPr/>
            <p:nvPr/>
          </p:nvSpPr>
          <p:spPr>
            <a:xfrm>
              <a:off x="10232020" y="4896091"/>
              <a:ext cx="1817226" cy="181722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形 2">
              <a:extLst>
                <a:ext uri="{FF2B5EF4-FFF2-40B4-BE49-F238E27FC236}">
                  <a16:creationId xmlns:a16="http://schemas.microsoft.com/office/drawing/2014/main" id="{A698A877-B709-E84A-5376-B4321F9C44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0078" y="5193437"/>
              <a:ext cx="1892363" cy="901125"/>
            </a:xfrm>
            <a:prstGeom prst="rect">
              <a:avLst/>
            </a:prstGeom>
          </p:spPr>
        </p:pic>
        <p:sp>
          <p:nvSpPr>
            <p:cNvPr id="7" name="文字方塊 6">
              <a:extLst>
                <a:ext uri="{FF2B5EF4-FFF2-40B4-BE49-F238E27FC236}">
                  <a16:creationId xmlns:a16="http://schemas.microsoft.com/office/drawing/2014/main" id="{EA9C5D54-9EE9-2A77-C2EF-759468C0871F}"/>
                </a:ext>
              </a:extLst>
            </p:cNvPr>
            <p:cNvSpPr txBox="1"/>
            <p:nvPr/>
          </p:nvSpPr>
          <p:spPr>
            <a:xfrm>
              <a:off x="9689362" y="6007108"/>
              <a:ext cx="2186265" cy="584775"/>
            </a:xfrm>
            <a:prstGeom prst="rect">
              <a:avLst/>
            </a:prstGeom>
            <a:noFill/>
          </p:spPr>
          <p:txBody>
            <a:bodyPr wrap="square">
              <a:spAutoFit/>
            </a:bodyPr>
            <a:lstStyle/>
            <a:p>
              <a:r>
                <a:rPr lang="zh-TW" altLang="en-US" sz="3200" b="1" i="0" spc="600" dirty="0">
                  <a:solidFill>
                    <a:srgbClr val="FF6268"/>
                  </a:solidFill>
                  <a:effectLst/>
                  <a:latin typeface="Noto Sans" panose="020B0502040204020203" pitchFamily="34" charset="0"/>
                </a:rPr>
                <a:t>募資</a:t>
              </a:r>
              <a:r>
                <a:rPr lang="zh-TW" altLang="en-US" sz="3200" b="1" spc="600" dirty="0">
                  <a:solidFill>
                    <a:srgbClr val="FF6268"/>
                  </a:solidFill>
                  <a:latin typeface="Noto Sans" panose="020B0502040204020203" pitchFamily="34" charset="0"/>
                </a:rPr>
                <a:t>平台</a:t>
              </a:r>
              <a:endParaRPr lang="zh-TW" altLang="en-US" sz="3200" b="1" dirty="0"/>
            </a:p>
          </p:txBody>
        </p:sp>
      </p:grpSp>
    </p:spTree>
    <p:extLst>
      <p:ext uri="{BB962C8B-B14F-4D97-AF65-F5344CB8AC3E}">
        <p14:creationId xmlns:p14="http://schemas.microsoft.com/office/powerpoint/2010/main" val="3090240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769A3C9-AE7D-4A47-FE69-E8010BD356D0}"/>
              </a:ext>
            </a:extLst>
          </p:cNvPr>
          <p:cNvSpPr/>
          <p:nvPr/>
        </p:nvSpPr>
        <p:spPr>
          <a:xfrm>
            <a:off x="0" y="0"/>
            <a:ext cx="8046000" cy="6858000"/>
          </a:xfrm>
          <a:prstGeom prst="rect">
            <a:avLst/>
          </a:prstGeom>
          <a:solidFill>
            <a:srgbClr val="FAEEE2">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437442" y="2000757"/>
            <a:ext cx="7171115" cy="3299906"/>
          </a:xfrm>
          <a:prstGeom prst="rect">
            <a:avLst/>
          </a:prstGeom>
          <a:noFill/>
          <a:extLst>
            <a:ext uri="{909E8E84-426E-40DD-AFC4-6F175D3DCCD1}">
              <a14:hiddenFill xmlns:a14="http://schemas.microsoft.com/office/drawing/2010/main">
                <a:solidFill>
                  <a:srgbClr val="FFFFFF"/>
                </a:solidFill>
              </a14:hiddenFill>
            </a:ext>
          </a:extLst>
        </p:spPr>
      </p:pic>
      <p:pic>
        <p:nvPicPr>
          <p:cNvPr id="9" name="圖形 8">
            <a:extLst>
              <a:ext uri="{FF2B5EF4-FFF2-40B4-BE49-F238E27FC236}">
                <a16:creationId xmlns:a16="http://schemas.microsoft.com/office/drawing/2014/main" id="{2A9D4B33-A942-70A2-CCDD-B27714381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460210" y="404812"/>
            <a:ext cx="1028700" cy="552450"/>
          </a:xfrm>
          <a:prstGeom prst="rect">
            <a:avLst/>
          </a:prstGeom>
        </p:spPr>
      </p:pic>
      <p:sp>
        <p:nvSpPr>
          <p:cNvPr id="3" name="標題 1">
            <a:extLst>
              <a:ext uri="{FF2B5EF4-FFF2-40B4-BE49-F238E27FC236}">
                <a16:creationId xmlns:a16="http://schemas.microsoft.com/office/drawing/2014/main" id="{D09331E0-244B-7C57-46E6-5EACD9D09C43}"/>
              </a:ext>
            </a:extLst>
          </p:cNvPr>
          <p:cNvSpPr txBox="1">
            <a:spLocks/>
          </p:cNvSpPr>
          <p:nvPr/>
        </p:nvSpPr>
        <p:spPr>
          <a:xfrm>
            <a:off x="8253416" y="1719460"/>
            <a:ext cx="3200399" cy="562594"/>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dirty="0"/>
              <a:t>一切的起點 </a:t>
            </a:r>
            <a:r>
              <a:rPr lang="en-US" altLang="zh-TW" sz="3200" dirty="0"/>
              <a:t>...</a:t>
            </a:r>
            <a:endParaRPr lang="zh-TW" altLang="en-US" sz="3200" dirty="0"/>
          </a:p>
        </p:txBody>
      </p:sp>
      <p:sp>
        <p:nvSpPr>
          <p:cNvPr id="6" name="內容版面配置區 4">
            <a:extLst>
              <a:ext uri="{FF2B5EF4-FFF2-40B4-BE49-F238E27FC236}">
                <a16:creationId xmlns:a16="http://schemas.microsoft.com/office/drawing/2014/main" id="{7C5B5A29-4605-419D-ABB8-CCC60329FF89}"/>
              </a:ext>
            </a:extLst>
          </p:cNvPr>
          <p:cNvSpPr txBox="1">
            <a:spLocks/>
          </p:cNvSpPr>
          <p:nvPr/>
        </p:nvSpPr>
        <p:spPr>
          <a:xfrm>
            <a:off x="8253416" y="2574234"/>
            <a:ext cx="3200399" cy="2906989"/>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初識</a:t>
            </a:r>
            <a:endParaRPr lang="en-US" altLang="zh-TW" dirty="0"/>
          </a:p>
          <a:p>
            <a:r>
              <a:rPr lang="zh-TW" altLang="en-US" dirty="0"/>
              <a:t>訂定專題題目</a:t>
            </a:r>
            <a:endParaRPr lang="en-US" altLang="zh-TW" dirty="0"/>
          </a:p>
          <a:p>
            <a:r>
              <a:rPr lang="zh-TW" altLang="en-US" dirty="0"/>
              <a:t>討論、發想</a:t>
            </a:r>
          </a:p>
        </p:txBody>
      </p:sp>
      <p:pic>
        <p:nvPicPr>
          <p:cNvPr id="7" name="圖形 6">
            <a:extLst>
              <a:ext uri="{FF2B5EF4-FFF2-40B4-BE49-F238E27FC236}">
                <a16:creationId xmlns:a16="http://schemas.microsoft.com/office/drawing/2014/main" id="{77F3BF2A-3151-6495-DDE1-D406F526DA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3447735968"/>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BFA"/>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sz="half" idx="1"/>
          </p:nvPr>
        </p:nvSpPr>
        <p:spPr>
          <a:xfrm>
            <a:off x="6310041" y="1825625"/>
            <a:ext cx="2206942" cy="4351338"/>
          </a:xfrm>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4" name="內容版面配置區 3">
            <a:extLst>
              <a:ext uri="{FF2B5EF4-FFF2-40B4-BE49-F238E27FC236}">
                <a16:creationId xmlns:a16="http://schemas.microsoft.com/office/drawing/2014/main" id="{A7B387FE-FF78-1776-1E14-D450DC2A2B12}"/>
              </a:ext>
            </a:extLst>
          </p:cNvPr>
          <p:cNvSpPr>
            <a:spLocks noGrp="1"/>
          </p:cNvSpPr>
          <p:nvPr>
            <p:ph sz="half" idx="2"/>
          </p:nvPr>
        </p:nvSpPr>
        <p:spPr>
          <a:xfrm>
            <a:off x="8647349" y="1825625"/>
            <a:ext cx="2206942" cy="4351338"/>
          </a:xfrm>
        </p:spPr>
        <p:txBody>
          <a:bodyPr/>
          <a:lstStyle/>
          <a:p>
            <a:pPr marL="0" indent="0">
              <a:lnSpc>
                <a:spcPct val="150000"/>
              </a:lnSpc>
              <a:buNone/>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p:txBody>
      </p:sp>
      <p:sp>
        <p:nvSpPr>
          <p:cNvPr id="6" name="內容版面配置區 5">
            <a:extLst>
              <a:ext uri="{FF2B5EF4-FFF2-40B4-BE49-F238E27FC236}">
                <a16:creationId xmlns:a16="http://schemas.microsoft.com/office/drawing/2014/main" id="{901F64C0-5604-7BFB-ED0B-EDB8CA18BD49}"/>
              </a:ext>
            </a:extLst>
          </p:cNvPr>
          <p:cNvSpPr>
            <a:spLocks noGrp="1"/>
          </p:cNvSpPr>
          <p:nvPr>
            <p:ph sz="quarter" idx="13"/>
          </p:nvPr>
        </p:nvSpPr>
        <p:spPr>
          <a:xfrm>
            <a:off x="-2768279" y="1825625"/>
            <a:ext cx="2432613" cy="4352400"/>
          </a:xfrm>
        </p:spPr>
        <p:txBody>
          <a:bodyPr/>
          <a:lstStyle/>
          <a:p>
            <a:pPr marL="0" indent="0">
              <a:lnSpc>
                <a:spcPct val="150000"/>
              </a:lnSpc>
              <a:buNone/>
            </a:pPr>
            <a:r>
              <a:rPr lang="zh-TW" altLang="en-US" sz="2800" dirty="0"/>
              <a:t>設計師</a:t>
            </a:r>
            <a:endParaRPr lang="en-US" altLang="zh-TW" dirty="0"/>
          </a:p>
          <a:p>
            <a:pPr>
              <a:lnSpc>
                <a:spcPct val="150000"/>
              </a:lnSpc>
            </a:pPr>
            <a:r>
              <a:rPr lang="en-US" altLang="zh-TW" sz="2800" dirty="0"/>
              <a:t>Tori</a:t>
            </a:r>
          </a:p>
          <a:p>
            <a:pPr>
              <a:lnSpc>
                <a:spcPct val="150000"/>
              </a:lnSpc>
            </a:pPr>
            <a:r>
              <a:rPr lang="en-US" altLang="zh-TW" sz="2800" dirty="0" err="1"/>
              <a:t>Midjourney</a:t>
            </a:r>
            <a:endParaRPr lang="zh-TW" altLang="en-US" sz="2800" dirty="0"/>
          </a:p>
          <a:p>
            <a:endParaRPr lang="zh-TW" altLang="en-US" dirty="0"/>
          </a:p>
        </p:txBody>
      </p:sp>
      <p:sp>
        <p:nvSpPr>
          <p:cNvPr id="7" name="內容版面配置區 5">
            <a:extLst>
              <a:ext uri="{FF2B5EF4-FFF2-40B4-BE49-F238E27FC236}">
                <a16:creationId xmlns:a16="http://schemas.microsoft.com/office/drawing/2014/main" id="{FEA121D3-4C27-7059-ADAA-2B68D81CF8D6}"/>
              </a:ext>
            </a:extLst>
          </p:cNvPr>
          <p:cNvSpPr txBox="1">
            <a:spLocks/>
          </p:cNvSpPr>
          <p:nvPr/>
        </p:nvSpPr>
        <p:spPr>
          <a:xfrm>
            <a:off x="-2768279" y="4484162"/>
            <a:ext cx="2432613" cy="1828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sz="2800" dirty="0"/>
              <a:t>行銷 兼 顧問</a:t>
            </a:r>
            <a:endParaRPr lang="en-US" altLang="zh-TW" dirty="0"/>
          </a:p>
          <a:p>
            <a:pPr>
              <a:lnSpc>
                <a:spcPct val="150000"/>
              </a:lnSpc>
            </a:pPr>
            <a:r>
              <a:rPr lang="en-US" altLang="zh-TW" sz="2800" dirty="0"/>
              <a:t>ChatGPT</a:t>
            </a:r>
          </a:p>
        </p:txBody>
      </p:sp>
      <p:pic>
        <p:nvPicPr>
          <p:cNvPr id="9" name="圖片 8" descr="一張含有 兔子, 哺乳動物, 美工圖案, 家兔和野兔 的圖片&#10;&#10;自動產生的描述">
            <a:extLst>
              <a:ext uri="{FF2B5EF4-FFF2-40B4-BE49-F238E27FC236}">
                <a16:creationId xmlns:a16="http://schemas.microsoft.com/office/drawing/2014/main" id="{0C67C9F9-7555-48CA-0CA8-414C1662F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888" y="1825625"/>
            <a:ext cx="4684105" cy="4684105"/>
          </a:xfrm>
          <a:prstGeom prst="rect">
            <a:avLst/>
          </a:prstGeom>
        </p:spPr>
      </p:pic>
    </p:spTree>
    <p:extLst>
      <p:ext uri="{BB962C8B-B14F-4D97-AF65-F5344CB8AC3E}">
        <p14:creationId xmlns:p14="http://schemas.microsoft.com/office/powerpoint/2010/main" val="1512469832"/>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dirty="0"/>
          </a:p>
        </p:txBody>
      </p:sp>
      <p:grpSp>
        <p:nvGrpSpPr>
          <p:cNvPr id="3" name="群組 2">
            <a:extLst>
              <a:ext uri="{FF2B5EF4-FFF2-40B4-BE49-F238E27FC236}">
                <a16:creationId xmlns:a16="http://schemas.microsoft.com/office/drawing/2014/main" id="{A2709CEC-F7A9-4DE9-0DFD-4D6ABB640AA7}"/>
              </a:ext>
            </a:extLst>
          </p:cNvPr>
          <p:cNvGrpSpPr/>
          <p:nvPr/>
        </p:nvGrpSpPr>
        <p:grpSpPr>
          <a:xfrm>
            <a:off x="6154056" y="1531034"/>
            <a:ext cx="5544132" cy="4928795"/>
            <a:chOff x="18137652" y="-7230397"/>
            <a:chExt cx="14035846" cy="12478024"/>
          </a:xfrm>
        </p:grpSpPr>
        <p:pic>
          <p:nvPicPr>
            <p:cNvPr id="1026" name="Picture 2">
              <a:extLst>
                <a:ext uri="{FF2B5EF4-FFF2-40B4-BE49-F238E27FC236}">
                  <a16:creationId xmlns:a16="http://schemas.microsoft.com/office/drawing/2014/main" id="{CF9D9540-3A4B-E113-3DE2-24BEF4F7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652" y="-7230397"/>
              <a:ext cx="6840000" cy="32902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9C94FAE-4803-02CA-AAAA-96793A5EB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7652" y="-4034494"/>
              <a:ext cx="6840000" cy="2730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85D21-F361-1E0D-C42C-4A70E2195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7652" y="-1315222"/>
              <a:ext cx="6840000" cy="336069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F8B7E90-D886-6D64-7116-CF14E64F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7652" y="1940718"/>
              <a:ext cx="6840000" cy="330690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1E3B58B-AB9A-4219-E800-957D498D1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497" y="-6973186"/>
              <a:ext cx="6840001" cy="6215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09D9E1A-CDFD-A9F2-0E4E-DB1EBC833D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3497" y="-813021"/>
              <a:ext cx="6840001" cy="602189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a:extLst>
              <a:ext uri="{FF2B5EF4-FFF2-40B4-BE49-F238E27FC236}">
                <a16:creationId xmlns:a16="http://schemas.microsoft.com/office/drawing/2014/main" id="{73CA577F-1412-A4F7-BD8C-29F3BBBF39A5}"/>
              </a:ext>
            </a:extLst>
          </p:cNvPr>
          <p:cNvSpPr/>
          <p:nvPr/>
        </p:nvSpPr>
        <p:spPr>
          <a:xfrm>
            <a:off x="5571922" y="709849"/>
            <a:ext cx="6708400" cy="6604211"/>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600" b="53196"/>
          <a:stretch/>
        </p:blipFill>
        <p:spPr bwMode="auto">
          <a:xfrm>
            <a:off x="838200" y="1787449"/>
            <a:ext cx="9087939" cy="24943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A374124B-39C0-0DEC-6D3B-121347A8B70B}"/>
              </a:ext>
            </a:extLst>
          </p:cNvPr>
          <p:cNvGrpSpPr/>
          <p:nvPr/>
        </p:nvGrpSpPr>
        <p:grpSpPr>
          <a:xfrm>
            <a:off x="838200" y="4556047"/>
            <a:ext cx="9087940" cy="1299631"/>
            <a:chOff x="823125" y="4499146"/>
            <a:chExt cx="6215341" cy="888832"/>
          </a:xfrm>
        </p:grpSpPr>
        <p:pic>
          <p:nvPicPr>
            <p:cNvPr id="7" name="Picture 4">
              <a:extLst>
                <a:ext uri="{FF2B5EF4-FFF2-40B4-BE49-F238E27FC236}">
                  <a16:creationId xmlns:a16="http://schemas.microsoft.com/office/drawing/2014/main" id="{5803AEC4-70DC-D680-794A-75633EB70E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54" t="26702" b="46100"/>
            <a:stretch/>
          </p:blipFill>
          <p:spPr bwMode="auto">
            <a:xfrm>
              <a:off x="823125" y="4499146"/>
              <a:ext cx="6215341" cy="888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91F69C2-A3C7-DBB0-EF2E-E4F6E1B1B5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897" t="44723" r="55053" b="34525"/>
            <a:stretch/>
          </p:blipFill>
          <p:spPr bwMode="auto">
            <a:xfrm>
              <a:off x="1462652" y="4644652"/>
              <a:ext cx="1932239" cy="67818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0815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134" b="8708"/>
          <a:stretch/>
        </p:blipFill>
        <p:spPr>
          <a:xfrm>
            <a:off x="6091871" y="230189"/>
            <a:ext cx="5975478" cy="6397624"/>
          </a:xfrm>
        </p:spPr>
      </p:pic>
      <p:sp>
        <p:nvSpPr>
          <p:cNvPr id="3" name="矩形 2">
            <a:extLst>
              <a:ext uri="{FF2B5EF4-FFF2-40B4-BE49-F238E27FC236}">
                <a16:creationId xmlns:a16="http://schemas.microsoft.com/office/drawing/2014/main" id="{297DCEE1-A101-238D-25E2-FDC1C55E969E}"/>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rotWithShape="1">
          <a:blip r:embed="rId4"/>
          <a:srcRect l="7592" t="17495" r="33103" b="36339"/>
          <a:stretch/>
        </p:blipFill>
        <p:spPr>
          <a:xfrm>
            <a:off x="838201" y="1787448"/>
            <a:ext cx="9096970" cy="3983431"/>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119238360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螢幕擷取畫面, 圖表, 字型 的圖片&#10;&#10;自動產生的描述">
            <a:extLst>
              <a:ext uri="{FF2B5EF4-FFF2-40B4-BE49-F238E27FC236}">
                <a16:creationId xmlns:a16="http://schemas.microsoft.com/office/drawing/2014/main" id="{04B81E1E-A242-33CA-AA50-52A9C1D1A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2870" y="104173"/>
            <a:ext cx="11800417" cy="6637735"/>
          </a:xfrm>
        </p:spPr>
      </p:pic>
      <p:grpSp>
        <p:nvGrpSpPr>
          <p:cNvPr id="17" name="群組 16">
            <a:extLst>
              <a:ext uri="{FF2B5EF4-FFF2-40B4-BE49-F238E27FC236}">
                <a16:creationId xmlns:a16="http://schemas.microsoft.com/office/drawing/2014/main" id="{919E3262-9E64-BD2C-F2E0-E2B68C046A25}"/>
              </a:ext>
            </a:extLst>
          </p:cNvPr>
          <p:cNvGrpSpPr/>
          <p:nvPr/>
        </p:nvGrpSpPr>
        <p:grpSpPr>
          <a:xfrm>
            <a:off x="0" y="187829"/>
            <a:ext cx="12739101" cy="6560130"/>
            <a:chOff x="0" y="187829"/>
            <a:chExt cx="12739101" cy="6560130"/>
          </a:xfrm>
        </p:grpSpPr>
        <p:sp>
          <p:nvSpPr>
            <p:cNvPr id="5" name="矩形 4">
              <a:extLst>
                <a:ext uri="{FF2B5EF4-FFF2-40B4-BE49-F238E27FC236}">
                  <a16:creationId xmlns:a16="http://schemas.microsoft.com/office/drawing/2014/main" id="{0413C842-ECD9-E714-DBEC-192BE0367A4F}"/>
                </a:ext>
              </a:extLst>
            </p:cNvPr>
            <p:cNvSpPr/>
            <p:nvPr/>
          </p:nvSpPr>
          <p:spPr>
            <a:xfrm>
              <a:off x="11504331" y="3041218"/>
              <a:ext cx="1234770" cy="658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5">
              <a:extLst>
                <a:ext uri="{FF2B5EF4-FFF2-40B4-BE49-F238E27FC236}">
                  <a16:creationId xmlns:a16="http://schemas.microsoft.com/office/drawing/2014/main" id="{CAC931A2-4E79-00DE-6788-6503FC890BF9}"/>
                </a:ext>
              </a:extLst>
            </p:cNvPr>
            <p:cNvSpPr/>
            <p:nvPr/>
          </p:nvSpPr>
          <p:spPr>
            <a:xfrm>
              <a:off x="0" y="187829"/>
              <a:ext cx="2599663" cy="65601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內容版面配置區 7" descr="一張含有 文字, 螢幕擷取畫面, 圖表, 字型 的圖片&#10;&#10;自動產生的描述">
              <a:extLst>
                <a:ext uri="{FF2B5EF4-FFF2-40B4-BE49-F238E27FC236}">
                  <a16:creationId xmlns:a16="http://schemas.microsoft.com/office/drawing/2014/main" id="{9FAD710F-489A-8AC9-0B5F-D29B542AB5D1}"/>
                </a:ext>
              </a:extLst>
            </p:cNvPr>
            <p:cNvPicPr>
              <a:picLocks noChangeAspect="1"/>
            </p:cNvPicPr>
            <p:nvPr/>
          </p:nvPicPr>
          <p:blipFill rotWithShape="1">
            <a:blip r:embed="rId3">
              <a:extLst>
                <a:ext uri="{28A0092B-C50C-407E-A947-70E740481C1C}">
                  <a14:useLocalDpi xmlns:a14="http://schemas.microsoft.com/office/drawing/2010/main" val="0"/>
                </a:ext>
              </a:extLst>
            </a:blip>
            <a:srcRect r="87616" b="83791"/>
            <a:stretch/>
          </p:blipFill>
          <p:spPr>
            <a:xfrm>
              <a:off x="1530635" y="5308082"/>
              <a:ext cx="1607504" cy="1183505"/>
            </a:xfrm>
            <a:prstGeom prst="rect">
              <a:avLst/>
            </a:prstGeom>
          </p:spPr>
        </p:pic>
        <p:pic>
          <p:nvPicPr>
            <p:cNvPr id="7" name="內容版面配置區 7" descr="一張含有 文字, 螢幕擷取畫面, 圖表, 字型 的圖片&#10;&#10;自動產生的描述">
              <a:extLst>
                <a:ext uri="{FF2B5EF4-FFF2-40B4-BE49-F238E27FC236}">
                  <a16:creationId xmlns:a16="http://schemas.microsoft.com/office/drawing/2014/main" id="{13B7CA04-4C7C-DDA3-5416-881586B8D050}"/>
                </a:ext>
              </a:extLst>
            </p:cNvPr>
            <p:cNvPicPr>
              <a:picLocks noChangeAspect="1"/>
            </p:cNvPicPr>
            <p:nvPr/>
          </p:nvPicPr>
          <p:blipFill rotWithShape="1">
            <a:blip r:embed="rId3">
              <a:extLst>
                <a:ext uri="{28A0092B-C50C-407E-A947-70E740481C1C}">
                  <a14:useLocalDpi xmlns:a14="http://schemas.microsoft.com/office/drawing/2010/main" val="0"/>
                </a:ext>
              </a:extLst>
            </a:blip>
            <a:srcRect l="1907" t="51186" r="82537" b="27163"/>
            <a:stretch/>
          </p:blipFill>
          <p:spPr>
            <a:xfrm>
              <a:off x="1530635" y="3508544"/>
              <a:ext cx="1835574" cy="1437079"/>
            </a:xfrm>
            <a:prstGeom prst="rect">
              <a:avLst/>
            </a:prstGeom>
          </p:spPr>
        </p:pic>
        <p:pic>
          <p:nvPicPr>
            <p:cNvPr id="12" name="內容版面配置區 7" descr="一張含有 文字, 螢幕擷取畫面, 圖表, 字型 的圖片&#10;&#10;自動產生的描述">
              <a:extLst>
                <a:ext uri="{FF2B5EF4-FFF2-40B4-BE49-F238E27FC236}">
                  <a16:creationId xmlns:a16="http://schemas.microsoft.com/office/drawing/2014/main" id="{F84E3038-41C6-346C-DDAE-8DECD0CBF2F9}"/>
                </a:ext>
              </a:extLst>
            </p:cNvPr>
            <p:cNvPicPr>
              <a:picLocks noChangeAspect="1"/>
            </p:cNvPicPr>
            <p:nvPr/>
          </p:nvPicPr>
          <p:blipFill rotWithShape="1">
            <a:blip r:embed="rId3">
              <a:extLst>
                <a:ext uri="{28A0092B-C50C-407E-A947-70E740481C1C}">
                  <a14:useLocalDpi xmlns:a14="http://schemas.microsoft.com/office/drawing/2010/main" val="0"/>
                </a:ext>
              </a:extLst>
            </a:blip>
            <a:srcRect l="20100" t="14890" r="63618" b="68641"/>
            <a:stretch/>
          </p:blipFill>
          <p:spPr>
            <a:xfrm>
              <a:off x="3354730" y="1325341"/>
              <a:ext cx="1921398" cy="1093153"/>
            </a:xfrm>
            <a:prstGeom prst="rect">
              <a:avLst/>
            </a:prstGeom>
          </p:spPr>
        </p:pic>
        <p:sp>
          <p:nvSpPr>
            <p:cNvPr id="16" name="矩形 15">
              <a:extLst>
                <a:ext uri="{FF2B5EF4-FFF2-40B4-BE49-F238E27FC236}">
                  <a16:creationId xmlns:a16="http://schemas.microsoft.com/office/drawing/2014/main" id="{A51CA5CB-A2D2-4C32-D90A-9546D00ADE1B}"/>
                </a:ext>
              </a:extLst>
            </p:cNvPr>
            <p:cNvSpPr/>
            <p:nvPr/>
          </p:nvSpPr>
          <p:spPr>
            <a:xfrm>
              <a:off x="10398006" y="797658"/>
              <a:ext cx="1713952" cy="6587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18" name="矩形 17">
            <a:extLst>
              <a:ext uri="{FF2B5EF4-FFF2-40B4-BE49-F238E27FC236}">
                <a16:creationId xmlns:a16="http://schemas.microsoft.com/office/drawing/2014/main" id="{CC1A412F-41B3-7531-7788-B0C588946E35}"/>
              </a:ext>
            </a:extLst>
          </p:cNvPr>
          <p:cNvSpPr/>
          <p:nvPr/>
        </p:nvSpPr>
        <p:spPr>
          <a:xfrm>
            <a:off x="173620" y="1"/>
            <a:ext cx="1201838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a:extLst>
              <a:ext uri="{FF2B5EF4-FFF2-40B4-BE49-F238E27FC236}">
                <a16:creationId xmlns:a16="http://schemas.microsoft.com/office/drawing/2014/main" id="{C52D0A6D-817A-7192-CC28-B5493B71E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629" y="1475225"/>
            <a:ext cx="3149845" cy="46841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圖形 10">
            <a:extLst>
              <a:ext uri="{FF2B5EF4-FFF2-40B4-BE49-F238E27FC236}">
                <a16:creationId xmlns:a16="http://schemas.microsoft.com/office/drawing/2014/main" id="{8F77E923-AFDC-571F-BD88-FB697BA1A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99276" y="404812"/>
            <a:ext cx="1028700" cy="552450"/>
          </a:xfrm>
          <a:prstGeom prst="rect">
            <a:avLst/>
          </a:prstGeom>
        </p:spPr>
      </p:pic>
      <p:sp>
        <p:nvSpPr>
          <p:cNvPr id="15" name="標題 14">
            <a:extLst>
              <a:ext uri="{FF2B5EF4-FFF2-40B4-BE49-F238E27FC236}">
                <a16:creationId xmlns:a16="http://schemas.microsoft.com/office/drawing/2014/main" id="{81C891A9-FF1D-D478-7E3F-954D4E4CEC1D}"/>
              </a:ext>
            </a:extLst>
          </p:cNvPr>
          <p:cNvSpPr>
            <a:spLocks noGrp="1"/>
          </p:cNvSpPr>
          <p:nvPr>
            <p:ph type="title"/>
          </p:nvPr>
        </p:nvSpPr>
        <p:spPr/>
        <p:txBody>
          <a:bodyPr/>
          <a:lstStyle/>
          <a:p>
            <a:r>
              <a:rPr lang="zh-TW" altLang="en-US" dirty="0"/>
              <a:t>網站架構</a:t>
            </a:r>
          </a:p>
        </p:txBody>
      </p:sp>
    </p:spTree>
    <p:extLst>
      <p:ext uri="{BB962C8B-B14F-4D97-AF65-F5344CB8AC3E}">
        <p14:creationId xmlns:p14="http://schemas.microsoft.com/office/powerpoint/2010/main" val="1345739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2178e9fb-ab52-4563-907a-1e809b9dc068&quot;,&quot;Name&quot;:null,&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jf open 粉圓 2.0"/>
        <a:ea typeface="jf open 粉圓 2.0"/>
        <a:cs typeface=""/>
      </a:majorFont>
      <a:minorFont>
        <a:latin typeface="jf open 粉圓 2.0"/>
        <a:ea typeface="jf open 粉圓 2.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jf open 粉圓 2.0"/>
        <a:ea typeface="jf open 粉圓 2.0"/>
        <a:cs typeface=""/>
      </a:majorFont>
      <a:minorFont>
        <a:latin typeface="jf open 粉圓 2.0"/>
        <a:ea typeface="jf open 粉圓 2.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jf open 粉圓 2.0"/>
        <a:ea typeface="jf open 粉圓 2.0"/>
        <a:cs typeface=""/>
      </a:majorFont>
      <a:minorFont>
        <a:latin typeface="jf open 粉圓 2.0"/>
        <a:ea typeface="jf open 粉圓 2.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2951</TotalTime>
  <Words>3212</Words>
  <Application>Microsoft Office PowerPoint</Application>
  <PresentationFormat>寬螢幕</PresentationFormat>
  <Paragraphs>274</Paragraphs>
  <Slides>33</Slides>
  <Notes>33</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33</vt:i4>
      </vt:variant>
    </vt:vector>
  </HeadingPairs>
  <TitlesOfParts>
    <vt:vector size="44" baseType="lpstr">
      <vt:lpstr>jf open 粉圓 2.0</vt:lpstr>
      <vt:lpstr>inherit</vt:lpstr>
      <vt:lpstr>Noto Sans</vt:lpstr>
      <vt:lpstr>-apple-system</vt:lpstr>
      <vt:lpstr>Arial</vt:lpstr>
      <vt:lpstr>Consolas</vt:lpstr>
      <vt:lpstr>gg sans</vt:lpstr>
      <vt:lpstr>jf open 粉圓 1.1</vt:lpstr>
      <vt:lpstr>Zen Maru Gothic</vt:lpstr>
      <vt:lpstr>Office 佈景主題</vt:lpstr>
      <vt:lpstr>自訂設計</vt:lpstr>
      <vt:lpstr>募資平台</vt:lpstr>
      <vt:lpstr>   目  錄</vt:lpstr>
      <vt:lpstr>起心動念</vt:lpstr>
      <vt:lpstr>PowerPoint 簡報</vt:lpstr>
      <vt:lpstr>團隊成員</vt:lpstr>
      <vt:lpstr>概念發想</vt:lpstr>
      <vt:lpstr>概念發想</vt:lpstr>
      <vt:lpstr>使用者故事</vt:lpstr>
      <vt:lpstr>網站架構</vt:lpstr>
      <vt:lpstr>Wireframe</vt:lpstr>
      <vt:lpstr>開發過程</vt:lpstr>
      <vt:lpstr>API 規格</vt:lpstr>
      <vt:lpstr>ERD</vt:lpstr>
      <vt:lpstr>平台功能展示</vt:lpstr>
      <vt:lpstr>平台功能展示</vt:lpstr>
      <vt:lpstr>開發時程</vt:lpstr>
      <vt:lpstr>使用技術 – 開發</vt:lpstr>
      <vt:lpstr>後端api文件及測試報告</vt:lpstr>
      <vt:lpstr>使用技術 – 工具</vt:lpstr>
      <vt:lpstr>Discord Webhook 通知</vt:lpstr>
      <vt:lpstr>挑戰和突破</vt:lpstr>
      <vt:lpstr>規劃階段</vt:lpstr>
      <vt:lpstr>開發階段 – 使用新技術</vt:lpstr>
      <vt:lpstr>開發階段 – 使用 TypeScript</vt:lpstr>
      <vt:lpstr>前端 debug</vt:lpstr>
      <vt:lpstr>最喜歡的點、巧思</vt:lpstr>
      <vt:lpstr>Loading</vt:lpstr>
      <vt:lpstr>專案倒數時間</vt:lpstr>
      <vt:lpstr>贊助結帳的 `補整數`</vt:lpstr>
      <vt:lpstr>心得</vt:lpstr>
      <vt:lpstr>參加完整的專案開發</vt:lpstr>
      <vt:lpstr>感想</vt:lpstr>
      <vt:lpstr>大家一起朝著一個方向努力， 好像不可能的事情， 也變得不是那麼難了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69</cp:revision>
  <cp:lastPrinted>2023-07-01T19:50:32Z</cp:lastPrinted>
  <dcterms:created xsi:type="dcterms:W3CDTF">2023-06-17T15:43:24Z</dcterms:created>
  <dcterms:modified xsi:type="dcterms:W3CDTF">2023-07-01T19:50:55Z</dcterms:modified>
</cp:coreProperties>
</file>